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59"/>
  </p:notesMasterIdLst>
  <p:handoutMasterIdLst>
    <p:handoutMasterId r:id="rId60"/>
  </p:handoutMasterIdLst>
  <p:sldIdLst>
    <p:sldId id="256" r:id="rId5"/>
    <p:sldId id="259" r:id="rId6"/>
    <p:sldId id="2147308651" r:id="rId7"/>
    <p:sldId id="2147308625" r:id="rId8"/>
    <p:sldId id="2147308620" r:id="rId9"/>
    <p:sldId id="2147308624" r:id="rId10"/>
    <p:sldId id="2147308626" r:id="rId11"/>
    <p:sldId id="2147308627" r:id="rId12"/>
    <p:sldId id="2147308628" r:id="rId13"/>
    <p:sldId id="2147308629" r:id="rId14"/>
    <p:sldId id="2147308630" r:id="rId15"/>
    <p:sldId id="2147308631" r:id="rId16"/>
    <p:sldId id="1713476497" r:id="rId17"/>
    <p:sldId id="1713476484" r:id="rId18"/>
    <p:sldId id="1713476485" r:id="rId19"/>
    <p:sldId id="2147308632" r:id="rId20"/>
    <p:sldId id="2147308634" r:id="rId21"/>
    <p:sldId id="1713476487" r:id="rId22"/>
    <p:sldId id="2147308635" r:id="rId23"/>
    <p:sldId id="1713476488" r:id="rId24"/>
    <p:sldId id="2147308636" r:id="rId25"/>
    <p:sldId id="2147308637" r:id="rId26"/>
    <p:sldId id="2147308653" r:id="rId27"/>
    <p:sldId id="2147308654" r:id="rId28"/>
    <p:sldId id="2147308655" r:id="rId29"/>
    <p:sldId id="1713476486" r:id="rId30"/>
    <p:sldId id="2147308633" r:id="rId31"/>
    <p:sldId id="1713476498" r:id="rId32"/>
    <p:sldId id="1713476489" r:id="rId33"/>
    <p:sldId id="2147308638" r:id="rId34"/>
    <p:sldId id="1713476490" r:id="rId35"/>
    <p:sldId id="2147308639" r:id="rId36"/>
    <p:sldId id="2147308640" r:id="rId37"/>
    <p:sldId id="2147308641" r:id="rId38"/>
    <p:sldId id="2147308642" r:id="rId39"/>
    <p:sldId id="2147308643" r:id="rId40"/>
    <p:sldId id="1713476499" r:id="rId41"/>
    <p:sldId id="260" r:id="rId42"/>
    <p:sldId id="2147308644" r:id="rId43"/>
    <p:sldId id="264" r:id="rId44"/>
    <p:sldId id="265" r:id="rId45"/>
    <p:sldId id="266" r:id="rId46"/>
    <p:sldId id="1713476506" r:id="rId47"/>
    <p:sldId id="2147308646" r:id="rId48"/>
    <p:sldId id="2147308647" r:id="rId49"/>
    <p:sldId id="2147308648" r:id="rId50"/>
    <p:sldId id="2147308645" r:id="rId51"/>
    <p:sldId id="267" r:id="rId52"/>
    <p:sldId id="268" r:id="rId53"/>
    <p:sldId id="269" r:id="rId54"/>
    <p:sldId id="1713476511" r:id="rId55"/>
    <p:sldId id="2147308656" r:id="rId56"/>
    <p:sldId id="2147308657" r:id="rId57"/>
    <p:sldId id="262" r:id="rId5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815F0356-500D-F341-9B85-E8A283C5DB05}">
          <p14:sldIdLst>
            <p14:sldId id="256"/>
            <p14:sldId id="259"/>
            <p14:sldId id="2147308651"/>
            <p14:sldId id="2147308625"/>
            <p14:sldId id="2147308620"/>
            <p14:sldId id="2147308624"/>
            <p14:sldId id="2147308626"/>
            <p14:sldId id="2147308627"/>
            <p14:sldId id="2147308628"/>
            <p14:sldId id="2147308629"/>
            <p14:sldId id="2147308630"/>
            <p14:sldId id="2147308631"/>
            <p14:sldId id="1713476497"/>
            <p14:sldId id="1713476484"/>
            <p14:sldId id="1713476485"/>
            <p14:sldId id="2147308632"/>
            <p14:sldId id="2147308634"/>
            <p14:sldId id="1713476487"/>
            <p14:sldId id="2147308635"/>
            <p14:sldId id="1713476488"/>
            <p14:sldId id="2147308636"/>
            <p14:sldId id="2147308637"/>
            <p14:sldId id="2147308653"/>
            <p14:sldId id="2147308654"/>
            <p14:sldId id="2147308655"/>
            <p14:sldId id="1713476486"/>
            <p14:sldId id="2147308633"/>
            <p14:sldId id="1713476498"/>
            <p14:sldId id="1713476489"/>
            <p14:sldId id="2147308638"/>
            <p14:sldId id="1713476490"/>
            <p14:sldId id="2147308639"/>
            <p14:sldId id="2147308640"/>
            <p14:sldId id="2147308641"/>
            <p14:sldId id="2147308642"/>
            <p14:sldId id="2147308643"/>
            <p14:sldId id="1713476499"/>
            <p14:sldId id="260"/>
            <p14:sldId id="2147308644"/>
            <p14:sldId id="264"/>
            <p14:sldId id="265"/>
            <p14:sldId id="266"/>
            <p14:sldId id="1713476506"/>
            <p14:sldId id="2147308646"/>
            <p14:sldId id="2147308647"/>
            <p14:sldId id="2147308648"/>
            <p14:sldId id="2147308645"/>
            <p14:sldId id="267"/>
            <p14:sldId id="268"/>
            <p14:sldId id="269"/>
            <p14:sldId id="1713476511"/>
            <p14:sldId id="2147308656"/>
            <p14:sldId id="2147308657"/>
            <p14:sldId id="262"/>
          </p14:sldIdLst>
        </p14:section>
        <p14:section name="Design Assets" id="{10665906-9220-9A43-9603-341E966F0348}">
          <p14:sldIdLst/>
        </p14:section>
        <p14:section name="Sample Layouts" id="{2257C7A9-E2DE-6D47-935B-2329F00BEF4D}">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3333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12A56B-D008-819E-3809-2F3FF590B9C5}" v="311" dt="2024-09-02T13:10:05.702"/>
    <p1510:client id="{74C767AE-AAB2-BD75-55C4-203322FB5103}" v="336" dt="2024-09-03T03:07:05.590"/>
    <p1510:client id="{847F75F7-D52A-A3FD-2CF9-2DCDFF9BB450}" v="10" dt="2024-09-03T06:19:50.320"/>
    <p1510:client id="{AF4FB5F2-B863-32AE-A4D3-0758872906B4}" v="179" dt="2024-09-02T13:05:47.00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5" Type="http://schemas.openxmlformats.org/officeDocument/2006/relationships/slide" Target="slides/slide1.xml"/><Relationship Id="rId61" Type="http://schemas.openxmlformats.org/officeDocument/2006/relationships/presProps" Target="presProp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notesMaster" Target="notesMasters/notesMaster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handoutMaster" Target="handoutMasters/handoutMaster1.xml"/><Relationship Id="rId65"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diagrams/colors1.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0D7D59A-C93A-4EDF-BAAA-8F210E66D06B}" type="doc">
      <dgm:prSet loTypeId="urn:microsoft.com/office/officeart/2005/8/layout/default" loCatId="list" qsTypeId="urn:microsoft.com/office/officeart/2005/8/quickstyle/simple3" qsCatId="simple" csTypeId="urn:microsoft.com/office/officeart/2005/8/colors/accent4_2" csCatId="accent4"/>
      <dgm:spPr/>
      <dgm:t>
        <a:bodyPr/>
        <a:lstStyle/>
        <a:p>
          <a:endParaRPr lang="en-US"/>
        </a:p>
      </dgm:t>
    </dgm:pt>
    <dgm:pt modelId="{22D4A7DE-47A3-41C2-8863-F2FCB228ED23}">
      <dgm:prSet custT="1"/>
      <dgm:spPr/>
      <dgm:t>
        <a:bodyPr/>
        <a:lstStyle/>
        <a:p>
          <a:pPr rtl="0"/>
          <a:r>
            <a:rPr lang="en-IN" sz="2000" b="0" i="0">
              <a:latin typeface="Arial" panose="020B0604020202020204"/>
            </a:rPr>
            <a:t> </a:t>
          </a:r>
          <a:r>
            <a:rPr lang="en-IN" sz="2000" b="0" i="0"/>
            <a:t>Ensures business continuity</a:t>
          </a:r>
          <a:endParaRPr lang="en-US" sz="2000" b="0"/>
        </a:p>
      </dgm:t>
    </dgm:pt>
    <dgm:pt modelId="{450F5D7C-73D5-46BF-8831-52B40313D8E7}" type="parTrans" cxnId="{0E2460C9-B79A-42F0-8017-7B39865ABAE7}">
      <dgm:prSet/>
      <dgm:spPr/>
      <dgm:t>
        <a:bodyPr/>
        <a:lstStyle/>
        <a:p>
          <a:endParaRPr lang="en-US"/>
        </a:p>
      </dgm:t>
    </dgm:pt>
    <dgm:pt modelId="{F34FEC8C-0846-4B37-A621-62E2A1A51953}" type="sibTrans" cxnId="{0E2460C9-B79A-42F0-8017-7B39865ABAE7}">
      <dgm:prSet/>
      <dgm:spPr/>
      <dgm:t>
        <a:bodyPr/>
        <a:lstStyle/>
        <a:p>
          <a:endParaRPr lang="en-US"/>
        </a:p>
      </dgm:t>
    </dgm:pt>
    <dgm:pt modelId="{975AF5A1-6BBB-49C9-B4BC-4507883CF33F}">
      <dgm:prSet custT="1"/>
      <dgm:spPr/>
      <dgm:t>
        <a:bodyPr/>
        <a:lstStyle/>
        <a:p>
          <a:pPr rtl="0"/>
          <a:r>
            <a:rPr lang="en-IN" sz="2000" b="0" i="0">
              <a:latin typeface="Arial" panose="020B0604020202020204"/>
            </a:rPr>
            <a:t> </a:t>
          </a:r>
          <a:r>
            <a:rPr lang="en-IN" sz="2000" b="0" i="0"/>
            <a:t>Enhances system security</a:t>
          </a:r>
          <a:endParaRPr lang="en-US" sz="2000" b="0"/>
        </a:p>
      </dgm:t>
    </dgm:pt>
    <dgm:pt modelId="{62EC06DA-4915-4EDF-996C-6057E25714DB}" type="parTrans" cxnId="{CD7305D1-DC4A-4183-A7D0-E2E3FA4B6061}">
      <dgm:prSet/>
      <dgm:spPr/>
      <dgm:t>
        <a:bodyPr/>
        <a:lstStyle/>
        <a:p>
          <a:endParaRPr lang="en-US"/>
        </a:p>
      </dgm:t>
    </dgm:pt>
    <dgm:pt modelId="{9FE66284-6E7B-48BD-ABD9-E48C4570355F}" type="sibTrans" cxnId="{CD7305D1-DC4A-4183-A7D0-E2E3FA4B6061}">
      <dgm:prSet/>
      <dgm:spPr/>
      <dgm:t>
        <a:bodyPr/>
        <a:lstStyle/>
        <a:p>
          <a:endParaRPr lang="en-US"/>
        </a:p>
      </dgm:t>
    </dgm:pt>
    <dgm:pt modelId="{60EEFA83-3994-44C3-90E5-9367162F92C1}">
      <dgm:prSet custT="1"/>
      <dgm:spPr/>
      <dgm:t>
        <a:bodyPr/>
        <a:lstStyle/>
        <a:p>
          <a:pPr rtl="0"/>
          <a:r>
            <a:rPr lang="en-IN" sz="2000" b="0" i="0">
              <a:latin typeface="Arial" panose="020B0604020202020204"/>
            </a:rPr>
            <a:t> </a:t>
          </a:r>
          <a:r>
            <a:rPr lang="en-IN" sz="2000" b="0" i="0"/>
            <a:t>Reduces recovery costs and time</a:t>
          </a:r>
          <a:endParaRPr lang="en-US" sz="2000" b="0"/>
        </a:p>
      </dgm:t>
    </dgm:pt>
    <dgm:pt modelId="{920C5C8F-690D-4BE9-9DDA-DC5D1C198FD2}" type="parTrans" cxnId="{3E87F318-E6C7-4804-8636-53303AC8DE19}">
      <dgm:prSet/>
      <dgm:spPr/>
      <dgm:t>
        <a:bodyPr/>
        <a:lstStyle/>
        <a:p>
          <a:endParaRPr lang="en-US"/>
        </a:p>
      </dgm:t>
    </dgm:pt>
    <dgm:pt modelId="{194D0CF1-6BD6-40E4-A5D1-696BF38E9063}" type="sibTrans" cxnId="{3E87F318-E6C7-4804-8636-53303AC8DE19}">
      <dgm:prSet/>
      <dgm:spPr/>
      <dgm:t>
        <a:bodyPr/>
        <a:lstStyle/>
        <a:p>
          <a:endParaRPr lang="en-US"/>
        </a:p>
      </dgm:t>
    </dgm:pt>
    <dgm:pt modelId="{A1F5F2D6-3592-4D15-ADAC-A1015D9060E6}">
      <dgm:prSet custT="1"/>
      <dgm:spPr/>
      <dgm:t>
        <a:bodyPr/>
        <a:lstStyle/>
        <a:p>
          <a:pPr rtl="0"/>
          <a:r>
            <a:rPr lang="en-IN" sz="2000" b="0">
              <a:latin typeface="Arial" panose="020B0604020202020204"/>
            </a:rPr>
            <a:t> To </a:t>
          </a:r>
          <a:r>
            <a:rPr lang="en-IN" sz="2000" b="0"/>
            <a:t>Avoid Data loss</a:t>
          </a:r>
          <a:endParaRPr lang="en-US" sz="2000" b="0"/>
        </a:p>
      </dgm:t>
    </dgm:pt>
    <dgm:pt modelId="{2D83D271-FB90-4D66-B389-5294C2367FBC}" type="parTrans" cxnId="{A2B1A302-C40D-478A-818B-6E2AC72DB400}">
      <dgm:prSet/>
      <dgm:spPr/>
      <dgm:t>
        <a:bodyPr/>
        <a:lstStyle/>
        <a:p>
          <a:endParaRPr lang="en-US"/>
        </a:p>
      </dgm:t>
    </dgm:pt>
    <dgm:pt modelId="{D239FAFE-E000-4FEA-A1CE-7677F127C29C}" type="sibTrans" cxnId="{A2B1A302-C40D-478A-818B-6E2AC72DB400}">
      <dgm:prSet/>
      <dgm:spPr/>
      <dgm:t>
        <a:bodyPr/>
        <a:lstStyle/>
        <a:p>
          <a:endParaRPr lang="en-US"/>
        </a:p>
      </dgm:t>
    </dgm:pt>
    <dgm:pt modelId="{299E2412-60AA-423A-845F-5E0C6BC6F95D}">
      <dgm:prSet custT="1"/>
      <dgm:spPr/>
      <dgm:t>
        <a:bodyPr/>
        <a:lstStyle/>
        <a:p>
          <a:pPr rtl="0"/>
          <a:r>
            <a:rPr lang="en-US" sz="2000" b="0" i="0">
              <a:latin typeface="Arial" panose="020B0604020202020204"/>
            </a:rPr>
            <a:t> To Ensure High</a:t>
          </a:r>
          <a:r>
            <a:rPr lang="en-US" sz="2000" b="0" i="0"/>
            <a:t> availability</a:t>
          </a:r>
          <a:endParaRPr lang="en-US" sz="2000" b="0"/>
        </a:p>
      </dgm:t>
    </dgm:pt>
    <dgm:pt modelId="{FD542522-820F-4823-978B-75A995F3BDC8}" type="parTrans" cxnId="{9716A5CA-52BA-4598-B44E-19D9C8989369}">
      <dgm:prSet/>
      <dgm:spPr/>
      <dgm:t>
        <a:bodyPr/>
        <a:lstStyle/>
        <a:p>
          <a:endParaRPr lang="en-US"/>
        </a:p>
      </dgm:t>
    </dgm:pt>
    <dgm:pt modelId="{5E0503B0-EA6A-41A6-8C9B-0D3EAC14813A}" type="sibTrans" cxnId="{9716A5CA-52BA-4598-B44E-19D9C8989369}">
      <dgm:prSet/>
      <dgm:spPr/>
      <dgm:t>
        <a:bodyPr/>
        <a:lstStyle/>
        <a:p>
          <a:endParaRPr lang="en-US"/>
        </a:p>
      </dgm:t>
    </dgm:pt>
    <dgm:pt modelId="{1259EBD5-F69B-4C4C-9F47-DA6457380EF0}">
      <dgm:prSet custT="1"/>
      <dgm:spPr/>
      <dgm:t>
        <a:bodyPr/>
        <a:lstStyle/>
        <a:p>
          <a:pPr rtl="0"/>
          <a:r>
            <a:rPr lang="en-IN" sz="2000" b="0" i="0">
              <a:latin typeface="Arial" panose="020B0604020202020204"/>
            </a:rPr>
            <a:t> </a:t>
          </a:r>
          <a:r>
            <a:rPr lang="en-IN" sz="2000" b="0" i="0"/>
            <a:t>Improves customer retention</a:t>
          </a:r>
          <a:endParaRPr lang="en-US" sz="2000" b="0"/>
        </a:p>
      </dgm:t>
    </dgm:pt>
    <dgm:pt modelId="{4ED6CD4A-BDFE-45C6-AC0C-B6B9F2253B7B}" type="parTrans" cxnId="{52718618-153D-4D75-BB87-D614E30F7C86}">
      <dgm:prSet/>
      <dgm:spPr/>
      <dgm:t>
        <a:bodyPr/>
        <a:lstStyle/>
        <a:p>
          <a:endParaRPr lang="en-US"/>
        </a:p>
      </dgm:t>
    </dgm:pt>
    <dgm:pt modelId="{6C972C0D-7367-498B-B859-CDAFC4C0541D}" type="sibTrans" cxnId="{52718618-153D-4D75-BB87-D614E30F7C86}">
      <dgm:prSet/>
      <dgm:spPr/>
      <dgm:t>
        <a:bodyPr/>
        <a:lstStyle/>
        <a:p>
          <a:endParaRPr lang="en-US"/>
        </a:p>
      </dgm:t>
    </dgm:pt>
    <dgm:pt modelId="{6610F368-19B9-4C91-8567-BF61D0EB4394}" type="pres">
      <dgm:prSet presAssocID="{40D7D59A-C93A-4EDF-BAAA-8F210E66D06B}" presName="diagram" presStyleCnt="0">
        <dgm:presLayoutVars>
          <dgm:dir/>
          <dgm:resizeHandles val="exact"/>
        </dgm:presLayoutVars>
      </dgm:prSet>
      <dgm:spPr/>
    </dgm:pt>
    <dgm:pt modelId="{BE13E4D8-8A2F-4037-BF04-F4650581D38E}" type="pres">
      <dgm:prSet presAssocID="{22D4A7DE-47A3-41C2-8863-F2FCB228ED23}" presName="node" presStyleLbl="node1" presStyleIdx="0" presStyleCnt="6">
        <dgm:presLayoutVars>
          <dgm:bulletEnabled val="1"/>
        </dgm:presLayoutVars>
      </dgm:prSet>
      <dgm:spPr/>
    </dgm:pt>
    <dgm:pt modelId="{4F4BFD9B-E657-48A0-BAE6-4E319417C41E}" type="pres">
      <dgm:prSet presAssocID="{F34FEC8C-0846-4B37-A621-62E2A1A51953}" presName="sibTrans" presStyleCnt="0"/>
      <dgm:spPr/>
    </dgm:pt>
    <dgm:pt modelId="{26B7D076-EB9F-4159-B4EF-17B51441E620}" type="pres">
      <dgm:prSet presAssocID="{975AF5A1-6BBB-49C9-B4BC-4507883CF33F}" presName="node" presStyleLbl="node1" presStyleIdx="1" presStyleCnt="6">
        <dgm:presLayoutVars>
          <dgm:bulletEnabled val="1"/>
        </dgm:presLayoutVars>
      </dgm:prSet>
      <dgm:spPr/>
    </dgm:pt>
    <dgm:pt modelId="{5C60ABCE-BB9F-4374-8350-0F2E6411ED52}" type="pres">
      <dgm:prSet presAssocID="{9FE66284-6E7B-48BD-ABD9-E48C4570355F}" presName="sibTrans" presStyleCnt="0"/>
      <dgm:spPr/>
    </dgm:pt>
    <dgm:pt modelId="{109E6E88-9883-443D-987E-505F366AB5F2}" type="pres">
      <dgm:prSet presAssocID="{60EEFA83-3994-44C3-90E5-9367162F92C1}" presName="node" presStyleLbl="node1" presStyleIdx="2" presStyleCnt="6">
        <dgm:presLayoutVars>
          <dgm:bulletEnabled val="1"/>
        </dgm:presLayoutVars>
      </dgm:prSet>
      <dgm:spPr/>
    </dgm:pt>
    <dgm:pt modelId="{1D91924E-3F8A-40F4-8827-356565A3562F}" type="pres">
      <dgm:prSet presAssocID="{194D0CF1-6BD6-40E4-A5D1-696BF38E9063}" presName="sibTrans" presStyleCnt="0"/>
      <dgm:spPr/>
    </dgm:pt>
    <dgm:pt modelId="{A7F84A39-FF00-4683-9FDC-18E4A1D343DE}" type="pres">
      <dgm:prSet presAssocID="{A1F5F2D6-3592-4D15-ADAC-A1015D9060E6}" presName="node" presStyleLbl="node1" presStyleIdx="3" presStyleCnt="6">
        <dgm:presLayoutVars>
          <dgm:bulletEnabled val="1"/>
        </dgm:presLayoutVars>
      </dgm:prSet>
      <dgm:spPr/>
    </dgm:pt>
    <dgm:pt modelId="{6C30D395-846E-4503-B9E9-01B521DEF637}" type="pres">
      <dgm:prSet presAssocID="{D239FAFE-E000-4FEA-A1CE-7677F127C29C}" presName="sibTrans" presStyleCnt="0"/>
      <dgm:spPr/>
    </dgm:pt>
    <dgm:pt modelId="{E8BC5D04-2B02-4847-8085-4732EBF7D606}" type="pres">
      <dgm:prSet presAssocID="{299E2412-60AA-423A-845F-5E0C6BC6F95D}" presName="node" presStyleLbl="node1" presStyleIdx="4" presStyleCnt="6">
        <dgm:presLayoutVars>
          <dgm:bulletEnabled val="1"/>
        </dgm:presLayoutVars>
      </dgm:prSet>
      <dgm:spPr/>
    </dgm:pt>
    <dgm:pt modelId="{6DAD2A83-D899-452C-8B40-385634058BF3}" type="pres">
      <dgm:prSet presAssocID="{5E0503B0-EA6A-41A6-8C9B-0D3EAC14813A}" presName="sibTrans" presStyleCnt="0"/>
      <dgm:spPr/>
    </dgm:pt>
    <dgm:pt modelId="{91D1325F-4875-4EEF-8C10-92795B538BFE}" type="pres">
      <dgm:prSet presAssocID="{1259EBD5-F69B-4C4C-9F47-DA6457380EF0}" presName="node" presStyleLbl="node1" presStyleIdx="5" presStyleCnt="6">
        <dgm:presLayoutVars>
          <dgm:bulletEnabled val="1"/>
        </dgm:presLayoutVars>
      </dgm:prSet>
      <dgm:spPr/>
    </dgm:pt>
  </dgm:ptLst>
  <dgm:cxnLst>
    <dgm:cxn modelId="{A2B1A302-C40D-478A-818B-6E2AC72DB400}" srcId="{40D7D59A-C93A-4EDF-BAAA-8F210E66D06B}" destId="{A1F5F2D6-3592-4D15-ADAC-A1015D9060E6}" srcOrd="3" destOrd="0" parTransId="{2D83D271-FB90-4D66-B389-5294C2367FBC}" sibTransId="{D239FAFE-E000-4FEA-A1CE-7677F127C29C}"/>
    <dgm:cxn modelId="{52718618-153D-4D75-BB87-D614E30F7C86}" srcId="{40D7D59A-C93A-4EDF-BAAA-8F210E66D06B}" destId="{1259EBD5-F69B-4C4C-9F47-DA6457380EF0}" srcOrd="5" destOrd="0" parTransId="{4ED6CD4A-BDFE-45C6-AC0C-B6B9F2253B7B}" sibTransId="{6C972C0D-7367-498B-B859-CDAFC4C0541D}"/>
    <dgm:cxn modelId="{3E87F318-E6C7-4804-8636-53303AC8DE19}" srcId="{40D7D59A-C93A-4EDF-BAAA-8F210E66D06B}" destId="{60EEFA83-3994-44C3-90E5-9367162F92C1}" srcOrd="2" destOrd="0" parTransId="{920C5C8F-690D-4BE9-9DDA-DC5D1C198FD2}" sibTransId="{194D0CF1-6BD6-40E4-A5D1-696BF38E9063}"/>
    <dgm:cxn modelId="{FA61EE29-81C4-4FBE-B504-28C32530A52C}" type="presOf" srcId="{975AF5A1-6BBB-49C9-B4BC-4507883CF33F}" destId="{26B7D076-EB9F-4159-B4EF-17B51441E620}" srcOrd="0" destOrd="0" presId="urn:microsoft.com/office/officeart/2005/8/layout/default"/>
    <dgm:cxn modelId="{F80E1C32-735A-499D-B700-9561302F8BFA}" type="presOf" srcId="{60EEFA83-3994-44C3-90E5-9367162F92C1}" destId="{109E6E88-9883-443D-987E-505F366AB5F2}" srcOrd="0" destOrd="0" presId="urn:microsoft.com/office/officeart/2005/8/layout/default"/>
    <dgm:cxn modelId="{F9079134-1D33-43B8-9EDA-6764A8DC6C6E}" type="presOf" srcId="{22D4A7DE-47A3-41C2-8863-F2FCB228ED23}" destId="{BE13E4D8-8A2F-4037-BF04-F4650581D38E}" srcOrd="0" destOrd="0" presId="urn:microsoft.com/office/officeart/2005/8/layout/default"/>
    <dgm:cxn modelId="{01B1F85C-E6C5-4F10-A1CF-6EE745320614}" type="presOf" srcId="{1259EBD5-F69B-4C4C-9F47-DA6457380EF0}" destId="{91D1325F-4875-4EEF-8C10-92795B538BFE}" srcOrd="0" destOrd="0" presId="urn:microsoft.com/office/officeart/2005/8/layout/default"/>
    <dgm:cxn modelId="{1C9FD041-D3A1-4018-9B2F-0F9F12C0AD7B}" type="presOf" srcId="{A1F5F2D6-3592-4D15-ADAC-A1015D9060E6}" destId="{A7F84A39-FF00-4683-9FDC-18E4A1D343DE}" srcOrd="0" destOrd="0" presId="urn:microsoft.com/office/officeart/2005/8/layout/default"/>
    <dgm:cxn modelId="{6F2A4DB7-9B27-4355-B688-41D08390EC69}" type="presOf" srcId="{299E2412-60AA-423A-845F-5E0C6BC6F95D}" destId="{E8BC5D04-2B02-4847-8085-4732EBF7D606}" srcOrd="0" destOrd="0" presId="urn:microsoft.com/office/officeart/2005/8/layout/default"/>
    <dgm:cxn modelId="{0E2460C9-B79A-42F0-8017-7B39865ABAE7}" srcId="{40D7D59A-C93A-4EDF-BAAA-8F210E66D06B}" destId="{22D4A7DE-47A3-41C2-8863-F2FCB228ED23}" srcOrd="0" destOrd="0" parTransId="{450F5D7C-73D5-46BF-8831-52B40313D8E7}" sibTransId="{F34FEC8C-0846-4B37-A621-62E2A1A51953}"/>
    <dgm:cxn modelId="{9716A5CA-52BA-4598-B44E-19D9C8989369}" srcId="{40D7D59A-C93A-4EDF-BAAA-8F210E66D06B}" destId="{299E2412-60AA-423A-845F-5E0C6BC6F95D}" srcOrd="4" destOrd="0" parTransId="{FD542522-820F-4823-978B-75A995F3BDC8}" sibTransId="{5E0503B0-EA6A-41A6-8C9B-0D3EAC14813A}"/>
    <dgm:cxn modelId="{CD7305D1-DC4A-4183-A7D0-E2E3FA4B6061}" srcId="{40D7D59A-C93A-4EDF-BAAA-8F210E66D06B}" destId="{975AF5A1-6BBB-49C9-B4BC-4507883CF33F}" srcOrd="1" destOrd="0" parTransId="{62EC06DA-4915-4EDF-996C-6057E25714DB}" sibTransId="{9FE66284-6E7B-48BD-ABD9-E48C4570355F}"/>
    <dgm:cxn modelId="{B7B843D1-5E48-4858-B4E7-53EA80BA9F66}" type="presOf" srcId="{40D7D59A-C93A-4EDF-BAAA-8F210E66D06B}" destId="{6610F368-19B9-4C91-8567-BF61D0EB4394}" srcOrd="0" destOrd="0" presId="urn:microsoft.com/office/officeart/2005/8/layout/default"/>
    <dgm:cxn modelId="{E21005F3-A20B-485B-9EF1-1B24E0EFC924}" type="presParOf" srcId="{6610F368-19B9-4C91-8567-BF61D0EB4394}" destId="{BE13E4D8-8A2F-4037-BF04-F4650581D38E}" srcOrd="0" destOrd="0" presId="urn:microsoft.com/office/officeart/2005/8/layout/default"/>
    <dgm:cxn modelId="{B17460E2-823E-4B78-A767-59D5A53DF5FE}" type="presParOf" srcId="{6610F368-19B9-4C91-8567-BF61D0EB4394}" destId="{4F4BFD9B-E657-48A0-BAE6-4E319417C41E}" srcOrd="1" destOrd="0" presId="urn:microsoft.com/office/officeart/2005/8/layout/default"/>
    <dgm:cxn modelId="{8128F6D6-2AEC-47F5-B854-266F4A0B316F}" type="presParOf" srcId="{6610F368-19B9-4C91-8567-BF61D0EB4394}" destId="{26B7D076-EB9F-4159-B4EF-17B51441E620}" srcOrd="2" destOrd="0" presId="urn:microsoft.com/office/officeart/2005/8/layout/default"/>
    <dgm:cxn modelId="{640F0C0F-45EB-4609-ACDB-976839B66803}" type="presParOf" srcId="{6610F368-19B9-4C91-8567-BF61D0EB4394}" destId="{5C60ABCE-BB9F-4374-8350-0F2E6411ED52}" srcOrd="3" destOrd="0" presId="urn:microsoft.com/office/officeart/2005/8/layout/default"/>
    <dgm:cxn modelId="{436FA631-CCAC-4CF1-9343-A1D4C736DF7A}" type="presParOf" srcId="{6610F368-19B9-4C91-8567-BF61D0EB4394}" destId="{109E6E88-9883-443D-987E-505F366AB5F2}" srcOrd="4" destOrd="0" presId="urn:microsoft.com/office/officeart/2005/8/layout/default"/>
    <dgm:cxn modelId="{3D5920F3-EAD3-4A8F-A245-9C44887DDE5F}" type="presParOf" srcId="{6610F368-19B9-4C91-8567-BF61D0EB4394}" destId="{1D91924E-3F8A-40F4-8827-356565A3562F}" srcOrd="5" destOrd="0" presId="urn:microsoft.com/office/officeart/2005/8/layout/default"/>
    <dgm:cxn modelId="{1E8BFDC0-60FB-4A9C-888D-D86940B8D967}" type="presParOf" srcId="{6610F368-19B9-4C91-8567-BF61D0EB4394}" destId="{A7F84A39-FF00-4683-9FDC-18E4A1D343DE}" srcOrd="6" destOrd="0" presId="urn:microsoft.com/office/officeart/2005/8/layout/default"/>
    <dgm:cxn modelId="{B90ADD45-A2FA-4136-BD88-EE09DCDB4DCD}" type="presParOf" srcId="{6610F368-19B9-4C91-8567-BF61D0EB4394}" destId="{6C30D395-846E-4503-B9E9-01B521DEF637}" srcOrd="7" destOrd="0" presId="urn:microsoft.com/office/officeart/2005/8/layout/default"/>
    <dgm:cxn modelId="{162D76A5-2877-483B-8B4B-EEE30E321DDF}" type="presParOf" srcId="{6610F368-19B9-4C91-8567-BF61D0EB4394}" destId="{E8BC5D04-2B02-4847-8085-4732EBF7D606}" srcOrd="8" destOrd="0" presId="urn:microsoft.com/office/officeart/2005/8/layout/default"/>
    <dgm:cxn modelId="{E404DCC2-31AE-4FC4-8A4A-6A3CBC1C2C1C}" type="presParOf" srcId="{6610F368-19B9-4C91-8567-BF61D0EB4394}" destId="{6DAD2A83-D899-452C-8B40-385634058BF3}" srcOrd="9" destOrd="0" presId="urn:microsoft.com/office/officeart/2005/8/layout/default"/>
    <dgm:cxn modelId="{04AFB51B-3057-4FA8-A506-9F37888C1FCC}" type="presParOf" srcId="{6610F368-19B9-4C91-8567-BF61D0EB4394}" destId="{91D1325F-4875-4EEF-8C10-92795B538BFE}" srcOrd="1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13E4D8-8A2F-4037-BF04-F4650581D38E}">
      <dsp:nvSpPr>
        <dsp:cNvPr id="0" name=""/>
        <dsp:cNvSpPr/>
      </dsp:nvSpPr>
      <dsp:spPr>
        <a:xfrm>
          <a:off x="181428" y="3111"/>
          <a:ext cx="3342395" cy="2005437"/>
        </a:xfrm>
        <a:prstGeom prst="rect">
          <a:avLst/>
        </a:prstGeom>
        <a:gradFill rotWithShape="0">
          <a:gsLst>
            <a:gs pos="0">
              <a:schemeClr val="accent4">
                <a:hueOff val="0"/>
                <a:satOff val="0"/>
                <a:lumOff val="0"/>
                <a:alphaOff val="0"/>
                <a:lumMod val="110000"/>
                <a:satMod val="105000"/>
                <a:tint val="67000"/>
              </a:schemeClr>
            </a:gs>
            <a:gs pos="50000">
              <a:schemeClr val="accent4">
                <a:hueOff val="0"/>
                <a:satOff val="0"/>
                <a:lumOff val="0"/>
                <a:alphaOff val="0"/>
                <a:lumMod val="105000"/>
                <a:satMod val="103000"/>
                <a:tint val="73000"/>
              </a:schemeClr>
            </a:gs>
            <a:gs pos="100000">
              <a:schemeClr val="accent4">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IN" sz="2000" b="0" i="0" kern="1200">
              <a:latin typeface="Arial" panose="020B0604020202020204"/>
            </a:rPr>
            <a:t> </a:t>
          </a:r>
          <a:r>
            <a:rPr lang="en-IN" sz="2000" b="0" i="0" kern="1200"/>
            <a:t>Ensures business continuity</a:t>
          </a:r>
          <a:endParaRPr lang="en-US" sz="2000" b="0" kern="1200"/>
        </a:p>
      </dsp:txBody>
      <dsp:txXfrm>
        <a:off x="181428" y="3111"/>
        <a:ext cx="3342395" cy="2005437"/>
      </dsp:txXfrm>
    </dsp:sp>
    <dsp:sp modelId="{26B7D076-EB9F-4159-B4EF-17B51441E620}">
      <dsp:nvSpPr>
        <dsp:cNvPr id="0" name=""/>
        <dsp:cNvSpPr/>
      </dsp:nvSpPr>
      <dsp:spPr>
        <a:xfrm>
          <a:off x="3858064" y="3111"/>
          <a:ext cx="3342395" cy="2005437"/>
        </a:xfrm>
        <a:prstGeom prst="rect">
          <a:avLst/>
        </a:prstGeom>
        <a:gradFill rotWithShape="0">
          <a:gsLst>
            <a:gs pos="0">
              <a:schemeClr val="accent4">
                <a:hueOff val="0"/>
                <a:satOff val="0"/>
                <a:lumOff val="0"/>
                <a:alphaOff val="0"/>
                <a:lumMod val="110000"/>
                <a:satMod val="105000"/>
                <a:tint val="67000"/>
              </a:schemeClr>
            </a:gs>
            <a:gs pos="50000">
              <a:schemeClr val="accent4">
                <a:hueOff val="0"/>
                <a:satOff val="0"/>
                <a:lumOff val="0"/>
                <a:alphaOff val="0"/>
                <a:lumMod val="105000"/>
                <a:satMod val="103000"/>
                <a:tint val="73000"/>
              </a:schemeClr>
            </a:gs>
            <a:gs pos="100000">
              <a:schemeClr val="accent4">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IN" sz="2000" b="0" i="0" kern="1200">
              <a:latin typeface="Arial" panose="020B0604020202020204"/>
            </a:rPr>
            <a:t> </a:t>
          </a:r>
          <a:r>
            <a:rPr lang="en-IN" sz="2000" b="0" i="0" kern="1200"/>
            <a:t>Enhances system security</a:t>
          </a:r>
          <a:endParaRPr lang="en-US" sz="2000" b="0" kern="1200"/>
        </a:p>
      </dsp:txBody>
      <dsp:txXfrm>
        <a:off x="3858064" y="3111"/>
        <a:ext cx="3342395" cy="2005437"/>
      </dsp:txXfrm>
    </dsp:sp>
    <dsp:sp modelId="{109E6E88-9883-443D-987E-505F366AB5F2}">
      <dsp:nvSpPr>
        <dsp:cNvPr id="0" name=""/>
        <dsp:cNvSpPr/>
      </dsp:nvSpPr>
      <dsp:spPr>
        <a:xfrm>
          <a:off x="7534700" y="3111"/>
          <a:ext cx="3342395" cy="2005437"/>
        </a:xfrm>
        <a:prstGeom prst="rect">
          <a:avLst/>
        </a:prstGeom>
        <a:gradFill rotWithShape="0">
          <a:gsLst>
            <a:gs pos="0">
              <a:schemeClr val="accent4">
                <a:hueOff val="0"/>
                <a:satOff val="0"/>
                <a:lumOff val="0"/>
                <a:alphaOff val="0"/>
                <a:lumMod val="110000"/>
                <a:satMod val="105000"/>
                <a:tint val="67000"/>
              </a:schemeClr>
            </a:gs>
            <a:gs pos="50000">
              <a:schemeClr val="accent4">
                <a:hueOff val="0"/>
                <a:satOff val="0"/>
                <a:lumOff val="0"/>
                <a:alphaOff val="0"/>
                <a:lumMod val="105000"/>
                <a:satMod val="103000"/>
                <a:tint val="73000"/>
              </a:schemeClr>
            </a:gs>
            <a:gs pos="100000">
              <a:schemeClr val="accent4">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IN" sz="2000" b="0" i="0" kern="1200">
              <a:latin typeface="Arial" panose="020B0604020202020204"/>
            </a:rPr>
            <a:t> </a:t>
          </a:r>
          <a:r>
            <a:rPr lang="en-IN" sz="2000" b="0" i="0" kern="1200"/>
            <a:t>Reduces recovery costs and time</a:t>
          </a:r>
          <a:endParaRPr lang="en-US" sz="2000" b="0" kern="1200"/>
        </a:p>
      </dsp:txBody>
      <dsp:txXfrm>
        <a:off x="7534700" y="3111"/>
        <a:ext cx="3342395" cy="2005437"/>
      </dsp:txXfrm>
    </dsp:sp>
    <dsp:sp modelId="{A7F84A39-FF00-4683-9FDC-18E4A1D343DE}">
      <dsp:nvSpPr>
        <dsp:cNvPr id="0" name=""/>
        <dsp:cNvSpPr/>
      </dsp:nvSpPr>
      <dsp:spPr>
        <a:xfrm>
          <a:off x="181428" y="2342788"/>
          <a:ext cx="3342395" cy="2005437"/>
        </a:xfrm>
        <a:prstGeom prst="rect">
          <a:avLst/>
        </a:prstGeom>
        <a:gradFill rotWithShape="0">
          <a:gsLst>
            <a:gs pos="0">
              <a:schemeClr val="accent4">
                <a:hueOff val="0"/>
                <a:satOff val="0"/>
                <a:lumOff val="0"/>
                <a:alphaOff val="0"/>
                <a:lumMod val="110000"/>
                <a:satMod val="105000"/>
                <a:tint val="67000"/>
              </a:schemeClr>
            </a:gs>
            <a:gs pos="50000">
              <a:schemeClr val="accent4">
                <a:hueOff val="0"/>
                <a:satOff val="0"/>
                <a:lumOff val="0"/>
                <a:alphaOff val="0"/>
                <a:lumMod val="105000"/>
                <a:satMod val="103000"/>
                <a:tint val="73000"/>
              </a:schemeClr>
            </a:gs>
            <a:gs pos="100000">
              <a:schemeClr val="accent4">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IN" sz="2000" b="0" kern="1200">
              <a:latin typeface="Arial" panose="020B0604020202020204"/>
            </a:rPr>
            <a:t> To </a:t>
          </a:r>
          <a:r>
            <a:rPr lang="en-IN" sz="2000" b="0" kern="1200"/>
            <a:t>Avoid Data loss</a:t>
          </a:r>
          <a:endParaRPr lang="en-US" sz="2000" b="0" kern="1200"/>
        </a:p>
      </dsp:txBody>
      <dsp:txXfrm>
        <a:off x="181428" y="2342788"/>
        <a:ext cx="3342395" cy="2005437"/>
      </dsp:txXfrm>
    </dsp:sp>
    <dsp:sp modelId="{E8BC5D04-2B02-4847-8085-4732EBF7D606}">
      <dsp:nvSpPr>
        <dsp:cNvPr id="0" name=""/>
        <dsp:cNvSpPr/>
      </dsp:nvSpPr>
      <dsp:spPr>
        <a:xfrm>
          <a:off x="3858064" y="2342788"/>
          <a:ext cx="3342395" cy="2005437"/>
        </a:xfrm>
        <a:prstGeom prst="rect">
          <a:avLst/>
        </a:prstGeom>
        <a:gradFill rotWithShape="0">
          <a:gsLst>
            <a:gs pos="0">
              <a:schemeClr val="accent4">
                <a:hueOff val="0"/>
                <a:satOff val="0"/>
                <a:lumOff val="0"/>
                <a:alphaOff val="0"/>
                <a:lumMod val="110000"/>
                <a:satMod val="105000"/>
                <a:tint val="67000"/>
              </a:schemeClr>
            </a:gs>
            <a:gs pos="50000">
              <a:schemeClr val="accent4">
                <a:hueOff val="0"/>
                <a:satOff val="0"/>
                <a:lumOff val="0"/>
                <a:alphaOff val="0"/>
                <a:lumMod val="105000"/>
                <a:satMod val="103000"/>
                <a:tint val="73000"/>
              </a:schemeClr>
            </a:gs>
            <a:gs pos="100000">
              <a:schemeClr val="accent4">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b="0" i="0" kern="1200">
              <a:latin typeface="Arial" panose="020B0604020202020204"/>
            </a:rPr>
            <a:t> To Ensure High</a:t>
          </a:r>
          <a:r>
            <a:rPr lang="en-US" sz="2000" b="0" i="0" kern="1200"/>
            <a:t> availability</a:t>
          </a:r>
          <a:endParaRPr lang="en-US" sz="2000" b="0" kern="1200"/>
        </a:p>
      </dsp:txBody>
      <dsp:txXfrm>
        <a:off x="3858064" y="2342788"/>
        <a:ext cx="3342395" cy="2005437"/>
      </dsp:txXfrm>
    </dsp:sp>
    <dsp:sp modelId="{91D1325F-4875-4EEF-8C10-92795B538BFE}">
      <dsp:nvSpPr>
        <dsp:cNvPr id="0" name=""/>
        <dsp:cNvSpPr/>
      </dsp:nvSpPr>
      <dsp:spPr>
        <a:xfrm>
          <a:off x="7534700" y="2342788"/>
          <a:ext cx="3342395" cy="2005437"/>
        </a:xfrm>
        <a:prstGeom prst="rect">
          <a:avLst/>
        </a:prstGeom>
        <a:gradFill rotWithShape="0">
          <a:gsLst>
            <a:gs pos="0">
              <a:schemeClr val="accent4">
                <a:hueOff val="0"/>
                <a:satOff val="0"/>
                <a:lumOff val="0"/>
                <a:alphaOff val="0"/>
                <a:lumMod val="110000"/>
                <a:satMod val="105000"/>
                <a:tint val="67000"/>
              </a:schemeClr>
            </a:gs>
            <a:gs pos="50000">
              <a:schemeClr val="accent4">
                <a:hueOff val="0"/>
                <a:satOff val="0"/>
                <a:lumOff val="0"/>
                <a:alphaOff val="0"/>
                <a:lumMod val="105000"/>
                <a:satMod val="103000"/>
                <a:tint val="73000"/>
              </a:schemeClr>
            </a:gs>
            <a:gs pos="100000">
              <a:schemeClr val="accent4">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IN" sz="2000" b="0" i="0" kern="1200">
              <a:latin typeface="Arial" panose="020B0604020202020204"/>
            </a:rPr>
            <a:t> </a:t>
          </a:r>
          <a:r>
            <a:rPr lang="en-IN" sz="2000" b="0" i="0" kern="1200"/>
            <a:t>Improves customer retention</a:t>
          </a:r>
          <a:endParaRPr lang="en-US" sz="2000" b="0" kern="1200"/>
        </a:p>
      </dsp:txBody>
      <dsp:txXfrm>
        <a:off x="7534700" y="2342788"/>
        <a:ext cx="3342395" cy="2005437"/>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8C237CF-F718-D34A-891B-79C52356B80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latin typeface="Arial" panose="020B0604020202020204" pitchFamily="34" charset="0"/>
            </a:endParaRPr>
          </a:p>
        </p:txBody>
      </p:sp>
      <p:sp>
        <p:nvSpPr>
          <p:cNvPr id="3" name="Date Placeholder 2">
            <a:extLst>
              <a:ext uri="{FF2B5EF4-FFF2-40B4-BE49-F238E27FC236}">
                <a16:creationId xmlns:a16="http://schemas.microsoft.com/office/drawing/2014/main" id="{A3AB7B20-199D-3B4E-915C-4A211DD1E1F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95D8AF2-7F0C-B544-9A75-D1BD55689260}" type="datetimeFigureOut">
              <a:rPr lang="en-US" smtClean="0">
                <a:latin typeface="Arial" panose="020B0604020202020204" pitchFamily="34" charset="0"/>
              </a:rPr>
              <a:t>9/3/2024</a:t>
            </a:fld>
            <a:endParaRPr lang="en-US">
              <a:latin typeface="Arial" panose="020B0604020202020204" pitchFamily="34" charset="0"/>
            </a:endParaRPr>
          </a:p>
        </p:txBody>
      </p:sp>
      <p:sp>
        <p:nvSpPr>
          <p:cNvPr id="4" name="Footer Placeholder 3">
            <a:extLst>
              <a:ext uri="{FF2B5EF4-FFF2-40B4-BE49-F238E27FC236}">
                <a16:creationId xmlns:a16="http://schemas.microsoft.com/office/drawing/2014/main" id="{A7DFEEA6-E37A-954B-BB26-A2A59F7C5BC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latin typeface="Arial" panose="020B0604020202020204" pitchFamily="34" charset="0"/>
            </a:endParaRPr>
          </a:p>
        </p:txBody>
      </p:sp>
      <p:sp>
        <p:nvSpPr>
          <p:cNvPr id="5" name="Slide Number Placeholder 4">
            <a:extLst>
              <a:ext uri="{FF2B5EF4-FFF2-40B4-BE49-F238E27FC236}">
                <a16:creationId xmlns:a16="http://schemas.microsoft.com/office/drawing/2014/main" id="{ED8A6103-5618-6148-BA6C-FD75D97FE0D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2720D15-75D5-1B4C-99A1-6CF932A3A47E}" type="slidenum">
              <a:rPr lang="en-US" smtClean="0">
                <a:latin typeface="Arial" panose="020B0604020202020204" pitchFamily="34" charset="0"/>
              </a:rPr>
              <a:t>‹#›</a:t>
            </a:fld>
            <a:endParaRPr lang="en-US">
              <a:latin typeface="Arial" panose="020B0604020202020204" pitchFamily="34" charset="0"/>
            </a:endParaRPr>
          </a:p>
        </p:txBody>
      </p:sp>
    </p:spTree>
    <p:extLst>
      <p:ext uri="{BB962C8B-B14F-4D97-AF65-F5344CB8AC3E}">
        <p14:creationId xmlns:p14="http://schemas.microsoft.com/office/powerpoint/2010/main" val="115480324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Arial" panose="020B0604020202020204" pitchFamily="34" charset="0"/>
              </a:defRPr>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Arial" panose="020B0604020202020204" pitchFamily="34" charset="0"/>
              </a:defRPr>
            </a:lvl1pPr>
          </a:lstStyle>
          <a:p>
            <a:fld id="{99A02FFF-13F5-354B-B9AE-00B16793C13F}" type="datetimeFigureOut">
              <a:rPr lang="en-US" smtClean="0"/>
              <a:pPr/>
              <a:t>9/3/2024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Arial" panose="020B0604020202020204" pitchFamily="34" charset="0"/>
              </a:defRPr>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Arial" panose="020B0604020202020204" pitchFamily="34" charset="0"/>
              </a:defRPr>
            </a:lvl1pPr>
          </a:lstStyle>
          <a:p>
            <a:fld id="{1C0F50B2-CB33-4249-B2AB-7FF8596952FC}" type="slidenum">
              <a:rPr lang="en-US" smtClean="0"/>
              <a:pPr/>
              <a:t>‹#›</a:t>
            </a:fld>
            <a:endParaRPr lang="en-US"/>
          </a:p>
        </p:txBody>
      </p:sp>
    </p:spTree>
    <p:extLst>
      <p:ext uri="{BB962C8B-B14F-4D97-AF65-F5344CB8AC3E}">
        <p14:creationId xmlns:p14="http://schemas.microsoft.com/office/powerpoint/2010/main" val="2915419292"/>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Arial" panose="020B0604020202020204" pitchFamily="34" charset="0"/>
        <a:ea typeface="+mn-ea"/>
        <a:cs typeface="+mn-cs"/>
      </a:defRPr>
    </a:lvl1pPr>
    <a:lvl2pPr marL="457200" algn="l" defTabSz="914400" rtl="0" eaLnBrk="1" latinLnBrk="0" hangingPunct="1">
      <a:defRPr sz="1200" b="0" i="0" kern="1200">
        <a:solidFill>
          <a:schemeClr val="tx1"/>
        </a:solidFill>
        <a:latin typeface="Arial" panose="020B0604020202020204" pitchFamily="34" charset="0"/>
        <a:ea typeface="+mn-ea"/>
        <a:cs typeface="+mn-cs"/>
      </a:defRPr>
    </a:lvl2pPr>
    <a:lvl3pPr marL="914400" algn="l" defTabSz="914400" rtl="0" eaLnBrk="1" latinLnBrk="0" hangingPunct="1">
      <a:defRPr sz="1200" b="0" i="0" kern="1200">
        <a:solidFill>
          <a:schemeClr val="tx1"/>
        </a:solidFill>
        <a:latin typeface="Arial" panose="020B0604020202020204" pitchFamily="34" charset="0"/>
        <a:ea typeface="+mn-ea"/>
        <a:cs typeface="+mn-cs"/>
      </a:defRPr>
    </a:lvl3pPr>
    <a:lvl4pPr marL="1371600" algn="l" defTabSz="914400" rtl="0" eaLnBrk="1" latinLnBrk="0" hangingPunct="1">
      <a:defRPr sz="1200" b="0" i="0" kern="1200">
        <a:solidFill>
          <a:schemeClr val="tx1"/>
        </a:solidFill>
        <a:latin typeface="Arial" panose="020B0604020202020204" pitchFamily="34" charset="0"/>
        <a:ea typeface="+mn-ea"/>
        <a:cs typeface="+mn-cs"/>
      </a:defRPr>
    </a:lvl4pPr>
    <a:lvl5pPr marL="1828800" algn="l" defTabSz="914400" rtl="0" eaLnBrk="1" latinLnBrk="0" hangingPunct="1">
      <a:defRPr sz="1200" b="0" i="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831ABE8-B97C-144B-89A4-54A7AB4EB3E0}" type="slidenum">
              <a:rPr lang="en-US" smtClean="0"/>
              <a:t>39</a:t>
            </a:fld>
            <a:endParaRPr lang="en-US"/>
          </a:p>
        </p:txBody>
      </p:sp>
    </p:spTree>
    <p:extLst>
      <p:ext uri="{BB962C8B-B14F-4D97-AF65-F5344CB8AC3E}">
        <p14:creationId xmlns:p14="http://schemas.microsoft.com/office/powerpoint/2010/main" val="16740799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831ABE8-B97C-144B-89A4-54A7AB4EB3E0}" type="slidenum">
              <a:rPr lang="en-US" smtClean="0"/>
              <a:t>49</a:t>
            </a:fld>
            <a:endParaRPr lang="en-US"/>
          </a:p>
        </p:txBody>
      </p:sp>
    </p:spTree>
    <p:extLst>
      <p:ext uri="{BB962C8B-B14F-4D97-AF65-F5344CB8AC3E}">
        <p14:creationId xmlns:p14="http://schemas.microsoft.com/office/powerpoint/2010/main" val="186755143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5.jpe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5.jpe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5.xml.rels><?xml version="1.0" encoding="UTF-8" standalone="yes"?>
<Relationships xmlns="http://schemas.openxmlformats.org/package/2006/relationships"><Relationship Id="rId8" Type="http://schemas.openxmlformats.org/officeDocument/2006/relationships/image" Target="../media/image13.svg"/><Relationship Id="rId13" Type="http://schemas.openxmlformats.org/officeDocument/2006/relationships/image" Target="../media/image18.png"/><Relationship Id="rId3" Type="http://schemas.openxmlformats.org/officeDocument/2006/relationships/image" Target="../media/image2.png"/><Relationship Id="rId7" Type="http://schemas.openxmlformats.org/officeDocument/2006/relationships/image" Target="../media/image12.png"/><Relationship Id="rId12" Type="http://schemas.openxmlformats.org/officeDocument/2006/relationships/image" Target="../media/image17.svg"/><Relationship Id="rId2" Type="http://schemas.openxmlformats.org/officeDocument/2006/relationships/image" Target="../media/image9.jpeg"/><Relationship Id="rId1" Type="http://schemas.openxmlformats.org/officeDocument/2006/relationships/slideMaster" Target="../slideMasters/slideMaster1.xml"/><Relationship Id="rId6" Type="http://schemas.openxmlformats.org/officeDocument/2006/relationships/image" Target="../media/image11.svg"/><Relationship Id="rId11" Type="http://schemas.openxmlformats.org/officeDocument/2006/relationships/image" Target="../media/image16.png"/><Relationship Id="rId5" Type="http://schemas.openxmlformats.org/officeDocument/2006/relationships/image" Target="../media/image10.png"/><Relationship Id="rId10" Type="http://schemas.openxmlformats.org/officeDocument/2006/relationships/image" Target="../media/image15.svg"/><Relationship Id="rId4" Type="http://schemas.openxmlformats.org/officeDocument/2006/relationships/image" Target="../media/image3.svg"/><Relationship Id="rId9" Type="http://schemas.openxmlformats.org/officeDocument/2006/relationships/image" Target="../media/image14.png"/><Relationship Id="rId14" Type="http://schemas.openxmlformats.org/officeDocument/2006/relationships/image" Target="../media/image19.sv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21.svg"/><Relationship Id="rId4" Type="http://schemas.openxmlformats.org/officeDocument/2006/relationships/image" Target="../media/image20.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0AD3C2-28CA-034B-84E3-B20D631ADBFD}"/>
              </a:ext>
            </a:extLst>
          </p:cNvPr>
          <p:cNvSpPr>
            <a:spLocks noGrp="1"/>
          </p:cNvSpPr>
          <p:nvPr>
            <p:ph type="ctrTitle" hasCustomPrompt="1"/>
          </p:nvPr>
        </p:nvSpPr>
        <p:spPr>
          <a:xfrm>
            <a:off x="525250" y="1990726"/>
            <a:ext cx="6475625" cy="2833982"/>
          </a:xfrm>
        </p:spPr>
        <p:txBody>
          <a:bodyPr anchor="b"/>
          <a:lstStyle>
            <a:lvl1pPr algn="l">
              <a:defRPr sz="6000" b="1">
                <a:solidFill>
                  <a:schemeClr val="bg1"/>
                </a:solidFill>
              </a:defRPr>
            </a:lvl1pPr>
          </a:lstStyle>
          <a:p>
            <a:r>
              <a:rPr lang="en-US"/>
              <a:t>Click to add presentation title</a:t>
            </a:r>
          </a:p>
        </p:txBody>
      </p:sp>
      <p:sp>
        <p:nvSpPr>
          <p:cNvPr id="3" name="Subtitle 2">
            <a:extLst>
              <a:ext uri="{FF2B5EF4-FFF2-40B4-BE49-F238E27FC236}">
                <a16:creationId xmlns:a16="http://schemas.microsoft.com/office/drawing/2014/main" id="{5BB129FD-65BB-3C46-A192-5B4CE0EF1A86}"/>
              </a:ext>
            </a:extLst>
          </p:cNvPr>
          <p:cNvSpPr>
            <a:spLocks noGrp="1"/>
          </p:cNvSpPr>
          <p:nvPr>
            <p:ph type="subTitle" idx="1" hasCustomPrompt="1"/>
          </p:nvPr>
        </p:nvSpPr>
        <p:spPr>
          <a:xfrm>
            <a:off x="525251" y="5278732"/>
            <a:ext cx="7647200" cy="1160168"/>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subtext</a:t>
            </a:r>
          </a:p>
        </p:txBody>
      </p:sp>
      <p:pic>
        <p:nvPicPr>
          <p:cNvPr id="7" name="Graphic 6">
            <a:extLst>
              <a:ext uri="{FF2B5EF4-FFF2-40B4-BE49-F238E27FC236}">
                <a16:creationId xmlns:a16="http://schemas.microsoft.com/office/drawing/2014/main" id="{844537CE-B751-D64C-A820-C3E22355680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689518" y="652689"/>
            <a:ext cx="2030128" cy="290018"/>
          </a:xfrm>
          <a:prstGeom prst="rect">
            <a:avLst/>
          </a:prstGeom>
        </p:spPr>
      </p:pic>
      <p:cxnSp>
        <p:nvCxnSpPr>
          <p:cNvPr id="17" name="Straight Connector 16">
            <a:extLst>
              <a:ext uri="{FF2B5EF4-FFF2-40B4-BE49-F238E27FC236}">
                <a16:creationId xmlns:a16="http://schemas.microsoft.com/office/drawing/2014/main" id="{9C327E76-4EBA-D54A-B3DC-7715E3CAF2D7}"/>
              </a:ext>
            </a:extLst>
          </p:cNvPr>
          <p:cNvCxnSpPr>
            <a:cxnSpLocks/>
          </p:cNvCxnSpPr>
          <p:nvPr userDrawn="1"/>
        </p:nvCxnSpPr>
        <p:spPr>
          <a:xfrm>
            <a:off x="666750" y="5038725"/>
            <a:ext cx="476250" cy="0"/>
          </a:xfrm>
          <a:prstGeom prst="line">
            <a:avLst/>
          </a:prstGeom>
          <a:ln w="5715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17555107"/>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53108201"/>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Slide">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1B7A7B62-E4FA-0C40-A066-4DBE6DB24532}"/>
              </a:ext>
            </a:extLst>
          </p:cNvPr>
          <p:cNvSpPr>
            <a:spLocks noGrp="1"/>
          </p:cNvSpPr>
          <p:nvPr>
            <p:ph type="title"/>
          </p:nvPr>
        </p:nvSpPr>
        <p:spPr>
          <a:xfrm>
            <a:off x="757719" y="2212262"/>
            <a:ext cx="5913669" cy="2495550"/>
          </a:xfrm>
        </p:spPr>
        <p:txBody>
          <a:bodyPr anchor="ctr">
            <a:normAutofit/>
          </a:bodyPr>
          <a:lstStyle>
            <a:lvl1pPr algn="l">
              <a:defRPr sz="4800" b="1">
                <a:solidFill>
                  <a:schemeClr val="bg1"/>
                </a:solidFill>
              </a:defRPr>
            </a:lvl1pPr>
          </a:lstStyle>
          <a:p>
            <a:r>
              <a:rPr lang="en-GB"/>
              <a:t>Click to edit Master title style</a:t>
            </a:r>
            <a:endParaRPr lang="en-US"/>
          </a:p>
        </p:txBody>
      </p:sp>
      <p:sp>
        <p:nvSpPr>
          <p:cNvPr id="9" name="Rectangle 8">
            <a:extLst>
              <a:ext uri="{FF2B5EF4-FFF2-40B4-BE49-F238E27FC236}">
                <a16:creationId xmlns:a16="http://schemas.microsoft.com/office/drawing/2014/main" id="{7677521F-CA41-3349-A979-B92FC9D11EFA}"/>
              </a:ext>
            </a:extLst>
          </p:cNvPr>
          <p:cNvSpPr/>
          <p:nvPr userDrawn="1"/>
        </p:nvSpPr>
        <p:spPr>
          <a:xfrm>
            <a:off x="897640" y="1662436"/>
            <a:ext cx="561975" cy="6667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a:extLst>
              <a:ext uri="{FF2B5EF4-FFF2-40B4-BE49-F238E27FC236}">
                <a16:creationId xmlns:a16="http://schemas.microsoft.com/office/drawing/2014/main" id="{9BF7111F-64BB-2942-918D-AA61750291FC}"/>
              </a:ext>
            </a:extLst>
          </p:cNvPr>
          <p:cNvSpPr>
            <a:spLocks noGrp="1"/>
          </p:cNvSpPr>
          <p:nvPr>
            <p:ph type="pic" sz="quarter" idx="10" hasCustomPrompt="1"/>
          </p:nvPr>
        </p:nvSpPr>
        <p:spPr>
          <a:xfrm>
            <a:off x="8465905" y="2373817"/>
            <a:ext cx="2117974" cy="2115990"/>
          </a:xfrm>
          <a:prstGeom prst="ellipse">
            <a:avLst/>
          </a:prstGeom>
        </p:spPr>
        <p:txBody>
          <a:bodyPr anchor="ctr">
            <a:normAutofit/>
          </a:bodyPr>
          <a:lstStyle>
            <a:lvl1pPr marL="0" indent="0" algn="ctr">
              <a:buNone/>
              <a:defRPr sz="1200">
                <a:solidFill>
                  <a:schemeClr val="bg1"/>
                </a:solidFill>
              </a:defRPr>
            </a:lvl1pPr>
          </a:lstStyle>
          <a:p>
            <a:r>
              <a:rPr lang="en-US"/>
              <a:t>Optional</a:t>
            </a:r>
          </a:p>
          <a:p>
            <a:r>
              <a:rPr lang="en-US"/>
              <a:t>Image Placeholder</a:t>
            </a:r>
          </a:p>
        </p:txBody>
      </p:sp>
    </p:spTree>
    <p:extLst>
      <p:ext uri="{BB962C8B-B14F-4D97-AF65-F5344CB8AC3E}">
        <p14:creationId xmlns:p14="http://schemas.microsoft.com/office/powerpoint/2010/main" val="1351173216"/>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Section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3BDA60-7599-314C-A4A1-E40BDBCBCCB4}"/>
              </a:ext>
            </a:extLst>
          </p:cNvPr>
          <p:cNvSpPr/>
          <p:nvPr/>
        </p:nvSpPr>
        <p:spPr>
          <a:xfrm>
            <a:off x="896938" y="1662113"/>
            <a:ext cx="561975" cy="6667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7" name="Title 1"/>
          <p:cNvSpPr>
            <a:spLocks noGrp="1"/>
          </p:cNvSpPr>
          <p:nvPr>
            <p:ph type="title"/>
          </p:nvPr>
        </p:nvSpPr>
        <p:spPr>
          <a:xfrm>
            <a:off x="757720" y="2212262"/>
            <a:ext cx="5783040" cy="2495550"/>
          </a:xfrm>
        </p:spPr>
        <p:txBody>
          <a:bodyPr>
            <a:normAutofit/>
          </a:bodyPr>
          <a:lstStyle>
            <a:lvl1pPr algn="l">
              <a:defRPr sz="4800" b="1">
                <a:solidFill>
                  <a:schemeClr val="bg1"/>
                </a:solidFill>
              </a:defRPr>
            </a:lvl1pPr>
          </a:lstStyle>
          <a:p>
            <a:r>
              <a:rPr lang="en-GB"/>
              <a:t>Click to edit Master title style</a:t>
            </a:r>
            <a:endParaRPr lang="en-US"/>
          </a:p>
        </p:txBody>
      </p:sp>
      <p:sp>
        <p:nvSpPr>
          <p:cNvPr id="3" name="Picture Placeholder 2"/>
          <p:cNvSpPr>
            <a:spLocks noGrp="1"/>
          </p:cNvSpPr>
          <p:nvPr>
            <p:ph type="pic" sz="quarter" idx="10"/>
          </p:nvPr>
        </p:nvSpPr>
        <p:spPr>
          <a:xfrm>
            <a:off x="8465905" y="2373817"/>
            <a:ext cx="2117974" cy="2115990"/>
          </a:xfrm>
          <a:prstGeom prst="ellipse">
            <a:avLst/>
          </a:prstGeom>
        </p:spPr>
        <p:txBody>
          <a:bodyPr rtlCol="0" anchor="ctr">
            <a:normAutofit/>
          </a:bodyPr>
          <a:lstStyle>
            <a:lvl1pPr marL="0" indent="0" algn="ctr">
              <a:buNone/>
              <a:defRPr sz="1200">
                <a:solidFill>
                  <a:schemeClr val="bg1"/>
                </a:solidFill>
              </a:defRPr>
            </a:lvl1pPr>
          </a:lstStyle>
          <a:p>
            <a:pPr lvl="0"/>
            <a:r>
              <a:rPr lang="en-GB" noProof="0"/>
              <a:t>Click icon to add picture</a:t>
            </a:r>
            <a:endParaRPr lang="en-US" noProof="0"/>
          </a:p>
        </p:txBody>
      </p:sp>
    </p:spTree>
    <p:extLst>
      <p:ext uri="{BB962C8B-B14F-4D97-AF65-F5344CB8AC3E}">
        <p14:creationId xmlns:p14="http://schemas.microsoft.com/office/powerpoint/2010/main" val="1988244685"/>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hapter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ACCB05-224A-0346-975F-00A282C7F497}"/>
              </a:ext>
            </a:extLst>
          </p:cNvPr>
          <p:cNvSpPr>
            <a:spLocks noGrp="1"/>
          </p:cNvSpPr>
          <p:nvPr>
            <p:ph type="title" hasCustomPrompt="1"/>
          </p:nvPr>
        </p:nvSpPr>
        <p:spPr>
          <a:xfrm>
            <a:off x="831850" y="1685925"/>
            <a:ext cx="6092825" cy="1990725"/>
          </a:xfrm>
        </p:spPr>
        <p:txBody>
          <a:bodyPr anchor="b"/>
          <a:lstStyle>
            <a:lvl1pPr>
              <a:defRPr sz="6000"/>
            </a:lvl1pPr>
          </a:lstStyle>
          <a:p>
            <a:r>
              <a:rPr lang="en-US"/>
              <a:t>Click to add Chapter title</a:t>
            </a:r>
          </a:p>
        </p:txBody>
      </p:sp>
      <p:sp>
        <p:nvSpPr>
          <p:cNvPr id="3" name="Text Placeholder 2">
            <a:extLst>
              <a:ext uri="{FF2B5EF4-FFF2-40B4-BE49-F238E27FC236}">
                <a16:creationId xmlns:a16="http://schemas.microsoft.com/office/drawing/2014/main" id="{7B4DF266-627C-9640-953A-219268AFE48B}"/>
              </a:ext>
            </a:extLst>
          </p:cNvPr>
          <p:cNvSpPr>
            <a:spLocks noGrp="1"/>
          </p:cNvSpPr>
          <p:nvPr>
            <p:ph type="body" idx="1" hasCustomPrompt="1"/>
          </p:nvPr>
        </p:nvSpPr>
        <p:spPr>
          <a:xfrm>
            <a:off x="898525" y="3922714"/>
            <a:ext cx="6083300" cy="792162"/>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subtext</a:t>
            </a:r>
          </a:p>
        </p:txBody>
      </p:sp>
      <p:cxnSp>
        <p:nvCxnSpPr>
          <p:cNvPr id="10" name="Straight Connector 9">
            <a:extLst>
              <a:ext uri="{FF2B5EF4-FFF2-40B4-BE49-F238E27FC236}">
                <a16:creationId xmlns:a16="http://schemas.microsoft.com/office/drawing/2014/main" id="{330AB682-DB17-AD4A-8263-9BA52CF4E3FB}"/>
              </a:ext>
            </a:extLst>
          </p:cNvPr>
          <p:cNvCxnSpPr/>
          <p:nvPr userDrawn="1"/>
        </p:nvCxnSpPr>
        <p:spPr>
          <a:xfrm>
            <a:off x="1009650" y="3790950"/>
            <a:ext cx="390525" cy="0"/>
          </a:xfrm>
          <a:prstGeom prst="line">
            <a:avLst/>
          </a:prstGeom>
          <a:ln w="444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3" name="Picture Placeholder 12">
            <a:extLst>
              <a:ext uri="{FF2B5EF4-FFF2-40B4-BE49-F238E27FC236}">
                <a16:creationId xmlns:a16="http://schemas.microsoft.com/office/drawing/2014/main" id="{A594EE29-B8BC-B04B-A1C3-A7F618959D73}"/>
              </a:ext>
            </a:extLst>
          </p:cNvPr>
          <p:cNvSpPr>
            <a:spLocks noGrp="1"/>
          </p:cNvSpPr>
          <p:nvPr>
            <p:ph type="pic" sz="quarter" idx="10" hasCustomPrompt="1"/>
          </p:nvPr>
        </p:nvSpPr>
        <p:spPr>
          <a:xfrm>
            <a:off x="6017035" y="-9834"/>
            <a:ext cx="5988152" cy="6907163"/>
          </a:xfrm>
          <a:custGeom>
            <a:avLst/>
            <a:gdLst>
              <a:gd name="connsiteX0" fmla="*/ 0 w 6656746"/>
              <a:gd name="connsiteY0" fmla="*/ 0 h 6858000"/>
              <a:gd name="connsiteX1" fmla="*/ 3248159 w 6656746"/>
              <a:gd name="connsiteY1" fmla="*/ 0 h 6858000"/>
              <a:gd name="connsiteX2" fmla="*/ 6656746 w 6656746"/>
              <a:gd name="connsiteY2" fmla="*/ 3429000 h 6858000"/>
              <a:gd name="connsiteX3" fmla="*/ 3248159 w 6656746"/>
              <a:gd name="connsiteY3" fmla="*/ 6858000 h 6858000"/>
              <a:gd name="connsiteX4" fmla="*/ 0 w 6656746"/>
              <a:gd name="connsiteY4" fmla="*/ 6858000 h 6858000"/>
              <a:gd name="connsiteX5" fmla="*/ 3408587 w 6656746"/>
              <a:gd name="connsiteY5" fmla="*/ 3429000 h 6858000"/>
              <a:gd name="connsiteX6" fmla="*/ 0 w 6656746"/>
              <a:gd name="connsiteY6" fmla="*/ 0 h 6858000"/>
              <a:gd name="connsiteX0" fmla="*/ 0 w 6656746"/>
              <a:gd name="connsiteY0" fmla="*/ 0 h 6858000"/>
              <a:gd name="connsiteX1" fmla="*/ 3248159 w 6656746"/>
              <a:gd name="connsiteY1" fmla="*/ 0 h 6858000"/>
              <a:gd name="connsiteX2" fmla="*/ 6656746 w 6656746"/>
              <a:gd name="connsiteY2" fmla="*/ 3429000 h 6858000"/>
              <a:gd name="connsiteX3" fmla="*/ 5103249 w 6656746"/>
              <a:gd name="connsiteY3" fmla="*/ 4975123 h 6858000"/>
              <a:gd name="connsiteX4" fmla="*/ 3248159 w 6656746"/>
              <a:gd name="connsiteY4" fmla="*/ 6858000 h 6858000"/>
              <a:gd name="connsiteX5" fmla="*/ 0 w 6656746"/>
              <a:gd name="connsiteY5" fmla="*/ 6858000 h 6858000"/>
              <a:gd name="connsiteX6" fmla="*/ 3408587 w 6656746"/>
              <a:gd name="connsiteY6" fmla="*/ 3429000 h 6858000"/>
              <a:gd name="connsiteX7" fmla="*/ 0 w 6656746"/>
              <a:gd name="connsiteY7" fmla="*/ 0 h 6858000"/>
              <a:gd name="connsiteX0" fmla="*/ 0 w 6656746"/>
              <a:gd name="connsiteY0" fmla="*/ 0 h 6858000"/>
              <a:gd name="connsiteX1" fmla="*/ 3248159 w 6656746"/>
              <a:gd name="connsiteY1" fmla="*/ 0 h 6858000"/>
              <a:gd name="connsiteX2" fmla="*/ 5299894 w 6656746"/>
              <a:gd name="connsiteY2" fmla="*/ 2084439 h 6858000"/>
              <a:gd name="connsiteX3" fmla="*/ 6656746 w 6656746"/>
              <a:gd name="connsiteY3" fmla="*/ 3429000 h 6858000"/>
              <a:gd name="connsiteX4" fmla="*/ 5103249 w 6656746"/>
              <a:gd name="connsiteY4" fmla="*/ 4975123 h 6858000"/>
              <a:gd name="connsiteX5" fmla="*/ 3248159 w 6656746"/>
              <a:gd name="connsiteY5" fmla="*/ 6858000 h 6858000"/>
              <a:gd name="connsiteX6" fmla="*/ 0 w 6656746"/>
              <a:gd name="connsiteY6" fmla="*/ 6858000 h 6858000"/>
              <a:gd name="connsiteX7" fmla="*/ 3408587 w 6656746"/>
              <a:gd name="connsiteY7" fmla="*/ 3429000 h 6858000"/>
              <a:gd name="connsiteX8" fmla="*/ 0 w 6656746"/>
              <a:gd name="connsiteY8" fmla="*/ 0 h 6858000"/>
              <a:gd name="connsiteX0" fmla="*/ 0 w 5299894"/>
              <a:gd name="connsiteY0" fmla="*/ 0 h 6858000"/>
              <a:gd name="connsiteX1" fmla="*/ 3248159 w 5299894"/>
              <a:gd name="connsiteY1" fmla="*/ 0 h 6858000"/>
              <a:gd name="connsiteX2" fmla="*/ 5299894 w 5299894"/>
              <a:gd name="connsiteY2" fmla="*/ 2084439 h 6858000"/>
              <a:gd name="connsiteX3" fmla="*/ 5103249 w 5299894"/>
              <a:gd name="connsiteY3" fmla="*/ 4975123 h 6858000"/>
              <a:gd name="connsiteX4" fmla="*/ 3248159 w 5299894"/>
              <a:gd name="connsiteY4" fmla="*/ 6858000 h 6858000"/>
              <a:gd name="connsiteX5" fmla="*/ 0 w 5299894"/>
              <a:gd name="connsiteY5" fmla="*/ 6858000 h 6858000"/>
              <a:gd name="connsiteX6" fmla="*/ 3408587 w 5299894"/>
              <a:gd name="connsiteY6" fmla="*/ 3429000 h 6858000"/>
              <a:gd name="connsiteX7" fmla="*/ 0 w 5299894"/>
              <a:gd name="connsiteY7" fmla="*/ 0 h 6858000"/>
              <a:gd name="connsiteX0" fmla="*/ 0 w 5880987"/>
              <a:gd name="connsiteY0" fmla="*/ 0 h 6858000"/>
              <a:gd name="connsiteX1" fmla="*/ 3248159 w 5880987"/>
              <a:gd name="connsiteY1" fmla="*/ 0 h 6858000"/>
              <a:gd name="connsiteX2" fmla="*/ 5299894 w 5880987"/>
              <a:gd name="connsiteY2" fmla="*/ 2084439 h 6858000"/>
              <a:gd name="connsiteX3" fmla="*/ 5879997 w 5880987"/>
              <a:gd name="connsiteY3" fmla="*/ 3451123 h 6858000"/>
              <a:gd name="connsiteX4" fmla="*/ 5103249 w 5880987"/>
              <a:gd name="connsiteY4" fmla="*/ 4975123 h 6858000"/>
              <a:gd name="connsiteX5" fmla="*/ 3248159 w 5880987"/>
              <a:gd name="connsiteY5" fmla="*/ 6858000 h 6858000"/>
              <a:gd name="connsiteX6" fmla="*/ 0 w 5880987"/>
              <a:gd name="connsiteY6" fmla="*/ 6858000 h 6858000"/>
              <a:gd name="connsiteX7" fmla="*/ 3408587 w 5880987"/>
              <a:gd name="connsiteY7" fmla="*/ 3429000 h 6858000"/>
              <a:gd name="connsiteX8" fmla="*/ 0 w 5880987"/>
              <a:gd name="connsiteY8" fmla="*/ 0 h 6858000"/>
              <a:gd name="connsiteX0" fmla="*/ 0 w 5879997"/>
              <a:gd name="connsiteY0" fmla="*/ 0 h 6858000"/>
              <a:gd name="connsiteX1" fmla="*/ 3248159 w 5879997"/>
              <a:gd name="connsiteY1" fmla="*/ 0 h 6858000"/>
              <a:gd name="connsiteX2" fmla="*/ 5299894 w 5879997"/>
              <a:gd name="connsiteY2" fmla="*/ 2084439 h 6858000"/>
              <a:gd name="connsiteX3" fmla="*/ 5879997 w 5879997"/>
              <a:gd name="connsiteY3" fmla="*/ 3451123 h 6858000"/>
              <a:gd name="connsiteX4" fmla="*/ 5103249 w 5879997"/>
              <a:gd name="connsiteY4" fmla="*/ 4975123 h 6858000"/>
              <a:gd name="connsiteX5" fmla="*/ 3248159 w 5879997"/>
              <a:gd name="connsiteY5" fmla="*/ 6858000 h 6858000"/>
              <a:gd name="connsiteX6" fmla="*/ 0 w 5879997"/>
              <a:gd name="connsiteY6" fmla="*/ 6858000 h 6858000"/>
              <a:gd name="connsiteX7" fmla="*/ 3408587 w 5879997"/>
              <a:gd name="connsiteY7" fmla="*/ 3429000 h 6858000"/>
              <a:gd name="connsiteX8" fmla="*/ 0 w 5879997"/>
              <a:gd name="connsiteY8" fmla="*/ 0 h 6858000"/>
              <a:gd name="connsiteX0" fmla="*/ 0 w 5879997"/>
              <a:gd name="connsiteY0" fmla="*/ 0 h 6858000"/>
              <a:gd name="connsiteX1" fmla="*/ 3248159 w 5879997"/>
              <a:gd name="connsiteY1" fmla="*/ 0 h 6858000"/>
              <a:gd name="connsiteX2" fmla="*/ 5299894 w 5879997"/>
              <a:gd name="connsiteY2" fmla="*/ 2084439 h 6858000"/>
              <a:gd name="connsiteX3" fmla="*/ 5879997 w 5879997"/>
              <a:gd name="connsiteY3" fmla="*/ 3451123 h 6858000"/>
              <a:gd name="connsiteX4" fmla="*/ 5103249 w 5879997"/>
              <a:gd name="connsiteY4" fmla="*/ 4975123 h 6858000"/>
              <a:gd name="connsiteX5" fmla="*/ 3248159 w 5879997"/>
              <a:gd name="connsiteY5" fmla="*/ 6858000 h 6858000"/>
              <a:gd name="connsiteX6" fmla="*/ 0 w 5879997"/>
              <a:gd name="connsiteY6" fmla="*/ 6858000 h 6858000"/>
              <a:gd name="connsiteX7" fmla="*/ 3408587 w 5879997"/>
              <a:gd name="connsiteY7" fmla="*/ 3429000 h 6858000"/>
              <a:gd name="connsiteX8" fmla="*/ 0 w 5879997"/>
              <a:gd name="connsiteY8" fmla="*/ 0 h 6858000"/>
              <a:gd name="connsiteX0" fmla="*/ 0 w 5879997"/>
              <a:gd name="connsiteY0" fmla="*/ 0 h 6858000"/>
              <a:gd name="connsiteX1" fmla="*/ 3248159 w 5879997"/>
              <a:gd name="connsiteY1" fmla="*/ 0 h 6858000"/>
              <a:gd name="connsiteX2" fmla="*/ 5299894 w 5879997"/>
              <a:gd name="connsiteY2" fmla="*/ 2084439 h 6858000"/>
              <a:gd name="connsiteX3" fmla="*/ 5879997 w 5879997"/>
              <a:gd name="connsiteY3" fmla="*/ 3451123 h 6858000"/>
              <a:gd name="connsiteX4" fmla="*/ 5103249 w 5879997"/>
              <a:gd name="connsiteY4" fmla="*/ 4975123 h 6858000"/>
              <a:gd name="connsiteX5" fmla="*/ 3248159 w 5879997"/>
              <a:gd name="connsiteY5" fmla="*/ 6858000 h 6858000"/>
              <a:gd name="connsiteX6" fmla="*/ 0 w 5879997"/>
              <a:gd name="connsiteY6" fmla="*/ 6858000 h 6858000"/>
              <a:gd name="connsiteX7" fmla="*/ 3408587 w 5879997"/>
              <a:gd name="connsiteY7" fmla="*/ 3429000 h 6858000"/>
              <a:gd name="connsiteX8" fmla="*/ 0 w 5879997"/>
              <a:gd name="connsiteY8" fmla="*/ 0 h 6858000"/>
              <a:gd name="connsiteX0" fmla="*/ 0 w 5879997"/>
              <a:gd name="connsiteY0" fmla="*/ 0 h 6858000"/>
              <a:gd name="connsiteX1" fmla="*/ 3248159 w 5879997"/>
              <a:gd name="connsiteY1" fmla="*/ 0 h 6858000"/>
              <a:gd name="connsiteX2" fmla="*/ 5299894 w 5879997"/>
              <a:gd name="connsiteY2" fmla="*/ 2084439 h 6858000"/>
              <a:gd name="connsiteX3" fmla="*/ 5879997 w 5879997"/>
              <a:gd name="connsiteY3" fmla="*/ 3451123 h 6858000"/>
              <a:gd name="connsiteX4" fmla="*/ 5103249 w 5879997"/>
              <a:gd name="connsiteY4" fmla="*/ 4975123 h 6858000"/>
              <a:gd name="connsiteX5" fmla="*/ 3248159 w 5879997"/>
              <a:gd name="connsiteY5" fmla="*/ 6858000 h 6858000"/>
              <a:gd name="connsiteX6" fmla="*/ 0 w 5879997"/>
              <a:gd name="connsiteY6" fmla="*/ 6858000 h 6858000"/>
              <a:gd name="connsiteX7" fmla="*/ 3408587 w 5879997"/>
              <a:gd name="connsiteY7" fmla="*/ 3429000 h 6858000"/>
              <a:gd name="connsiteX8" fmla="*/ 0 w 5879997"/>
              <a:gd name="connsiteY8" fmla="*/ 0 h 6858000"/>
              <a:gd name="connsiteX0" fmla="*/ 0 w 5879997"/>
              <a:gd name="connsiteY0" fmla="*/ 0 h 6858000"/>
              <a:gd name="connsiteX1" fmla="*/ 3248159 w 5879997"/>
              <a:gd name="connsiteY1" fmla="*/ 0 h 6858000"/>
              <a:gd name="connsiteX2" fmla="*/ 5299894 w 5879997"/>
              <a:gd name="connsiteY2" fmla="*/ 2084439 h 6858000"/>
              <a:gd name="connsiteX3" fmla="*/ 5879997 w 5879997"/>
              <a:gd name="connsiteY3" fmla="*/ 3451123 h 6858000"/>
              <a:gd name="connsiteX4" fmla="*/ 5103249 w 5879997"/>
              <a:gd name="connsiteY4" fmla="*/ 4975123 h 6858000"/>
              <a:gd name="connsiteX5" fmla="*/ 3248159 w 5879997"/>
              <a:gd name="connsiteY5" fmla="*/ 6858000 h 6858000"/>
              <a:gd name="connsiteX6" fmla="*/ 0 w 5879997"/>
              <a:gd name="connsiteY6" fmla="*/ 6858000 h 6858000"/>
              <a:gd name="connsiteX7" fmla="*/ 3408587 w 5879997"/>
              <a:gd name="connsiteY7" fmla="*/ 3429000 h 6858000"/>
              <a:gd name="connsiteX8" fmla="*/ 0 w 5879997"/>
              <a:gd name="connsiteY8" fmla="*/ 0 h 6858000"/>
              <a:gd name="connsiteX0" fmla="*/ 0 w 5879997"/>
              <a:gd name="connsiteY0" fmla="*/ 0 h 6858000"/>
              <a:gd name="connsiteX1" fmla="*/ 3248159 w 5879997"/>
              <a:gd name="connsiteY1" fmla="*/ 0 h 6858000"/>
              <a:gd name="connsiteX2" fmla="*/ 5299894 w 5879997"/>
              <a:gd name="connsiteY2" fmla="*/ 2084439 h 6858000"/>
              <a:gd name="connsiteX3" fmla="*/ 5879997 w 5879997"/>
              <a:gd name="connsiteY3" fmla="*/ 3451123 h 6858000"/>
              <a:gd name="connsiteX4" fmla="*/ 5103249 w 5879997"/>
              <a:gd name="connsiteY4" fmla="*/ 4975123 h 6858000"/>
              <a:gd name="connsiteX5" fmla="*/ 3248159 w 5879997"/>
              <a:gd name="connsiteY5" fmla="*/ 6858000 h 6858000"/>
              <a:gd name="connsiteX6" fmla="*/ 0 w 5879997"/>
              <a:gd name="connsiteY6" fmla="*/ 6858000 h 6858000"/>
              <a:gd name="connsiteX7" fmla="*/ 3408587 w 5879997"/>
              <a:gd name="connsiteY7" fmla="*/ 3429000 h 6858000"/>
              <a:gd name="connsiteX8" fmla="*/ 0 w 5879997"/>
              <a:gd name="connsiteY8" fmla="*/ 0 h 6858000"/>
              <a:gd name="connsiteX0" fmla="*/ 0 w 5879997"/>
              <a:gd name="connsiteY0" fmla="*/ 0 h 6858000"/>
              <a:gd name="connsiteX1" fmla="*/ 3198998 w 5879997"/>
              <a:gd name="connsiteY1" fmla="*/ 29497 h 6858000"/>
              <a:gd name="connsiteX2" fmla="*/ 5299894 w 5879997"/>
              <a:gd name="connsiteY2" fmla="*/ 2084439 h 6858000"/>
              <a:gd name="connsiteX3" fmla="*/ 5879997 w 5879997"/>
              <a:gd name="connsiteY3" fmla="*/ 3451123 h 6858000"/>
              <a:gd name="connsiteX4" fmla="*/ 5103249 w 5879997"/>
              <a:gd name="connsiteY4" fmla="*/ 4975123 h 6858000"/>
              <a:gd name="connsiteX5" fmla="*/ 3248159 w 5879997"/>
              <a:gd name="connsiteY5" fmla="*/ 6858000 h 6858000"/>
              <a:gd name="connsiteX6" fmla="*/ 0 w 5879997"/>
              <a:gd name="connsiteY6" fmla="*/ 6858000 h 6858000"/>
              <a:gd name="connsiteX7" fmla="*/ 3408587 w 5879997"/>
              <a:gd name="connsiteY7" fmla="*/ 3429000 h 6858000"/>
              <a:gd name="connsiteX8" fmla="*/ 0 w 5879997"/>
              <a:gd name="connsiteY8" fmla="*/ 0 h 6858000"/>
              <a:gd name="connsiteX0" fmla="*/ 0 w 5879997"/>
              <a:gd name="connsiteY0" fmla="*/ 0 h 6858000"/>
              <a:gd name="connsiteX1" fmla="*/ 3248160 w 5879997"/>
              <a:gd name="connsiteY1" fmla="*/ 39329 h 6858000"/>
              <a:gd name="connsiteX2" fmla="*/ 5299894 w 5879997"/>
              <a:gd name="connsiteY2" fmla="*/ 2084439 h 6858000"/>
              <a:gd name="connsiteX3" fmla="*/ 5879997 w 5879997"/>
              <a:gd name="connsiteY3" fmla="*/ 3451123 h 6858000"/>
              <a:gd name="connsiteX4" fmla="*/ 5103249 w 5879997"/>
              <a:gd name="connsiteY4" fmla="*/ 4975123 h 6858000"/>
              <a:gd name="connsiteX5" fmla="*/ 3248159 w 5879997"/>
              <a:gd name="connsiteY5" fmla="*/ 6858000 h 6858000"/>
              <a:gd name="connsiteX6" fmla="*/ 0 w 5879997"/>
              <a:gd name="connsiteY6" fmla="*/ 6858000 h 6858000"/>
              <a:gd name="connsiteX7" fmla="*/ 3408587 w 5879997"/>
              <a:gd name="connsiteY7" fmla="*/ 3429000 h 6858000"/>
              <a:gd name="connsiteX8" fmla="*/ 0 w 5879997"/>
              <a:gd name="connsiteY8" fmla="*/ 0 h 6858000"/>
              <a:gd name="connsiteX0" fmla="*/ 0 w 5879997"/>
              <a:gd name="connsiteY0" fmla="*/ 0 h 6858000"/>
              <a:gd name="connsiteX1" fmla="*/ 3218663 w 5879997"/>
              <a:gd name="connsiteY1" fmla="*/ 19664 h 6858000"/>
              <a:gd name="connsiteX2" fmla="*/ 5299894 w 5879997"/>
              <a:gd name="connsiteY2" fmla="*/ 2084439 h 6858000"/>
              <a:gd name="connsiteX3" fmla="*/ 5879997 w 5879997"/>
              <a:gd name="connsiteY3" fmla="*/ 3451123 h 6858000"/>
              <a:gd name="connsiteX4" fmla="*/ 5103249 w 5879997"/>
              <a:gd name="connsiteY4" fmla="*/ 4975123 h 6858000"/>
              <a:gd name="connsiteX5" fmla="*/ 3248159 w 5879997"/>
              <a:gd name="connsiteY5" fmla="*/ 6858000 h 6858000"/>
              <a:gd name="connsiteX6" fmla="*/ 0 w 5879997"/>
              <a:gd name="connsiteY6" fmla="*/ 6858000 h 6858000"/>
              <a:gd name="connsiteX7" fmla="*/ 3408587 w 5879997"/>
              <a:gd name="connsiteY7" fmla="*/ 3429000 h 6858000"/>
              <a:gd name="connsiteX8" fmla="*/ 0 w 5879997"/>
              <a:gd name="connsiteY8" fmla="*/ 0 h 6858000"/>
              <a:gd name="connsiteX0" fmla="*/ 29497 w 5909494"/>
              <a:gd name="connsiteY0" fmla="*/ 0 h 6867833"/>
              <a:gd name="connsiteX1" fmla="*/ 3248160 w 5909494"/>
              <a:gd name="connsiteY1" fmla="*/ 19664 h 6867833"/>
              <a:gd name="connsiteX2" fmla="*/ 5329391 w 5909494"/>
              <a:gd name="connsiteY2" fmla="*/ 2084439 h 6867833"/>
              <a:gd name="connsiteX3" fmla="*/ 5909494 w 5909494"/>
              <a:gd name="connsiteY3" fmla="*/ 3451123 h 6867833"/>
              <a:gd name="connsiteX4" fmla="*/ 5132746 w 5909494"/>
              <a:gd name="connsiteY4" fmla="*/ 4975123 h 6867833"/>
              <a:gd name="connsiteX5" fmla="*/ 3277656 w 5909494"/>
              <a:gd name="connsiteY5" fmla="*/ 6858000 h 6867833"/>
              <a:gd name="connsiteX6" fmla="*/ 0 w 5909494"/>
              <a:gd name="connsiteY6" fmla="*/ 6867833 h 6867833"/>
              <a:gd name="connsiteX7" fmla="*/ 3438084 w 5909494"/>
              <a:gd name="connsiteY7" fmla="*/ 3429000 h 6867833"/>
              <a:gd name="connsiteX8" fmla="*/ 29497 w 5909494"/>
              <a:gd name="connsiteY8" fmla="*/ 0 h 6867833"/>
              <a:gd name="connsiteX0" fmla="*/ 19665 w 5909494"/>
              <a:gd name="connsiteY0" fmla="*/ 0 h 6867833"/>
              <a:gd name="connsiteX1" fmla="*/ 3248160 w 5909494"/>
              <a:gd name="connsiteY1" fmla="*/ 19664 h 6867833"/>
              <a:gd name="connsiteX2" fmla="*/ 5329391 w 5909494"/>
              <a:gd name="connsiteY2" fmla="*/ 2084439 h 6867833"/>
              <a:gd name="connsiteX3" fmla="*/ 5909494 w 5909494"/>
              <a:gd name="connsiteY3" fmla="*/ 3451123 h 6867833"/>
              <a:gd name="connsiteX4" fmla="*/ 5132746 w 5909494"/>
              <a:gd name="connsiteY4" fmla="*/ 4975123 h 6867833"/>
              <a:gd name="connsiteX5" fmla="*/ 3277656 w 5909494"/>
              <a:gd name="connsiteY5" fmla="*/ 6858000 h 6867833"/>
              <a:gd name="connsiteX6" fmla="*/ 0 w 5909494"/>
              <a:gd name="connsiteY6" fmla="*/ 6867833 h 6867833"/>
              <a:gd name="connsiteX7" fmla="*/ 3438084 w 5909494"/>
              <a:gd name="connsiteY7" fmla="*/ 3429000 h 6867833"/>
              <a:gd name="connsiteX8" fmla="*/ 19665 w 5909494"/>
              <a:gd name="connsiteY8" fmla="*/ 0 h 6867833"/>
              <a:gd name="connsiteX0" fmla="*/ 19665 w 5909494"/>
              <a:gd name="connsiteY0" fmla="*/ 1 h 6867834"/>
              <a:gd name="connsiteX1" fmla="*/ 3228496 w 5909494"/>
              <a:gd name="connsiteY1" fmla="*/ 0 h 6867834"/>
              <a:gd name="connsiteX2" fmla="*/ 5329391 w 5909494"/>
              <a:gd name="connsiteY2" fmla="*/ 2084440 h 6867834"/>
              <a:gd name="connsiteX3" fmla="*/ 5909494 w 5909494"/>
              <a:gd name="connsiteY3" fmla="*/ 3451124 h 6867834"/>
              <a:gd name="connsiteX4" fmla="*/ 5132746 w 5909494"/>
              <a:gd name="connsiteY4" fmla="*/ 4975124 h 6867834"/>
              <a:gd name="connsiteX5" fmla="*/ 3277656 w 5909494"/>
              <a:gd name="connsiteY5" fmla="*/ 6858001 h 6867834"/>
              <a:gd name="connsiteX6" fmla="*/ 0 w 5909494"/>
              <a:gd name="connsiteY6" fmla="*/ 6867834 h 6867834"/>
              <a:gd name="connsiteX7" fmla="*/ 3438084 w 5909494"/>
              <a:gd name="connsiteY7" fmla="*/ 3429001 h 6867834"/>
              <a:gd name="connsiteX8" fmla="*/ 19665 w 5909494"/>
              <a:gd name="connsiteY8" fmla="*/ 1 h 6867834"/>
              <a:gd name="connsiteX0" fmla="*/ 68826 w 5958655"/>
              <a:gd name="connsiteY0" fmla="*/ 1 h 6887499"/>
              <a:gd name="connsiteX1" fmla="*/ 3277657 w 5958655"/>
              <a:gd name="connsiteY1" fmla="*/ 0 h 6887499"/>
              <a:gd name="connsiteX2" fmla="*/ 5378552 w 5958655"/>
              <a:gd name="connsiteY2" fmla="*/ 2084440 h 6887499"/>
              <a:gd name="connsiteX3" fmla="*/ 5958655 w 5958655"/>
              <a:gd name="connsiteY3" fmla="*/ 3451124 h 6887499"/>
              <a:gd name="connsiteX4" fmla="*/ 5181907 w 5958655"/>
              <a:gd name="connsiteY4" fmla="*/ 4975124 h 6887499"/>
              <a:gd name="connsiteX5" fmla="*/ 3326817 w 5958655"/>
              <a:gd name="connsiteY5" fmla="*/ 6858001 h 6887499"/>
              <a:gd name="connsiteX6" fmla="*/ 0 w 5958655"/>
              <a:gd name="connsiteY6" fmla="*/ 6887499 h 6887499"/>
              <a:gd name="connsiteX7" fmla="*/ 3487245 w 5958655"/>
              <a:gd name="connsiteY7" fmla="*/ 3429001 h 6887499"/>
              <a:gd name="connsiteX8" fmla="*/ 68826 w 5958655"/>
              <a:gd name="connsiteY8" fmla="*/ 1 h 6887499"/>
              <a:gd name="connsiteX0" fmla="*/ 68826 w 5958655"/>
              <a:gd name="connsiteY0" fmla="*/ 1 h 6887499"/>
              <a:gd name="connsiteX1" fmla="*/ 3277657 w 5958655"/>
              <a:gd name="connsiteY1" fmla="*/ 0 h 6887499"/>
              <a:gd name="connsiteX2" fmla="*/ 5378552 w 5958655"/>
              <a:gd name="connsiteY2" fmla="*/ 2084440 h 6887499"/>
              <a:gd name="connsiteX3" fmla="*/ 5958655 w 5958655"/>
              <a:gd name="connsiteY3" fmla="*/ 3451124 h 6887499"/>
              <a:gd name="connsiteX4" fmla="*/ 5181907 w 5958655"/>
              <a:gd name="connsiteY4" fmla="*/ 4975124 h 6887499"/>
              <a:gd name="connsiteX5" fmla="*/ 3326817 w 5958655"/>
              <a:gd name="connsiteY5" fmla="*/ 6858001 h 6887499"/>
              <a:gd name="connsiteX6" fmla="*/ 0 w 5958655"/>
              <a:gd name="connsiteY6" fmla="*/ 6887499 h 6887499"/>
              <a:gd name="connsiteX7" fmla="*/ 3477413 w 5958655"/>
              <a:gd name="connsiteY7" fmla="*/ 3438834 h 6887499"/>
              <a:gd name="connsiteX8" fmla="*/ 68826 w 5958655"/>
              <a:gd name="connsiteY8" fmla="*/ 1 h 6887499"/>
              <a:gd name="connsiteX0" fmla="*/ 68826 w 5958655"/>
              <a:gd name="connsiteY0" fmla="*/ 1 h 6887499"/>
              <a:gd name="connsiteX1" fmla="*/ 3277657 w 5958655"/>
              <a:gd name="connsiteY1" fmla="*/ 0 h 6887499"/>
              <a:gd name="connsiteX2" fmla="*/ 5378552 w 5958655"/>
              <a:gd name="connsiteY2" fmla="*/ 2084440 h 6887499"/>
              <a:gd name="connsiteX3" fmla="*/ 5958655 w 5958655"/>
              <a:gd name="connsiteY3" fmla="*/ 3451124 h 6887499"/>
              <a:gd name="connsiteX4" fmla="*/ 5181907 w 5958655"/>
              <a:gd name="connsiteY4" fmla="*/ 4975124 h 6887499"/>
              <a:gd name="connsiteX5" fmla="*/ 3307153 w 5958655"/>
              <a:gd name="connsiteY5" fmla="*/ 6887498 h 6887499"/>
              <a:gd name="connsiteX6" fmla="*/ 0 w 5958655"/>
              <a:gd name="connsiteY6" fmla="*/ 6887499 h 6887499"/>
              <a:gd name="connsiteX7" fmla="*/ 3477413 w 5958655"/>
              <a:gd name="connsiteY7" fmla="*/ 3438834 h 6887499"/>
              <a:gd name="connsiteX8" fmla="*/ 68826 w 5958655"/>
              <a:gd name="connsiteY8" fmla="*/ 1 h 6887499"/>
              <a:gd name="connsiteX0" fmla="*/ 68826 w 5988152"/>
              <a:gd name="connsiteY0" fmla="*/ 1 h 6887499"/>
              <a:gd name="connsiteX1" fmla="*/ 3277657 w 5988152"/>
              <a:gd name="connsiteY1" fmla="*/ 0 h 6887499"/>
              <a:gd name="connsiteX2" fmla="*/ 5378552 w 5988152"/>
              <a:gd name="connsiteY2" fmla="*/ 2084440 h 6887499"/>
              <a:gd name="connsiteX3" fmla="*/ 5988152 w 5988152"/>
              <a:gd name="connsiteY3" fmla="*/ 3451124 h 6887499"/>
              <a:gd name="connsiteX4" fmla="*/ 5181907 w 5988152"/>
              <a:gd name="connsiteY4" fmla="*/ 4975124 h 6887499"/>
              <a:gd name="connsiteX5" fmla="*/ 3307153 w 5988152"/>
              <a:gd name="connsiteY5" fmla="*/ 6887498 h 6887499"/>
              <a:gd name="connsiteX6" fmla="*/ 0 w 5988152"/>
              <a:gd name="connsiteY6" fmla="*/ 6887499 h 6887499"/>
              <a:gd name="connsiteX7" fmla="*/ 3477413 w 5988152"/>
              <a:gd name="connsiteY7" fmla="*/ 3438834 h 6887499"/>
              <a:gd name="connsiteX8" fmla="*/ 68826 w 5988152"/>
              <a:gd name="connsiteY8" fmla="*/ 1 h 6887499"/>
              <a:gd name="connsiteX0" fmla="*/ 68826 w 5988152"/>
              <a:gd name="connsiteY0" fmla="*/ 1 h 6887499"/>
              <a:gd name="connsiteX1" fmla="*/ 3277657 w 5988152"/>
              <a:gd name="connsiteY1" fmla="*/ 0 h 6887499"/>
              <a:gd name="connsiteX2" fmla="*/ 5378552 w 5988152"/>
              <a:gd name="connsiteY2" fmla="*/ 2084440 h 6887499"/>
              <a:gd name="connsiteX3" fmla="*/ 5988152 w 5988152"/>
              <a:gd name="connsiteY3" fmla="*/ 3451124 h 6887499"/>
              <a:gd name="connsiteX4" fmla="*/ 5181907 w 5988152"/>
              <a:gd name="connsiteY4" fmla="*/ 4975124 h 6887499"/>
              <a:gd name="connsiteX5" fmla="*/ 3307153 w 5988152"/>
              <a:gd name="connsiteY5" fmla="*/ 6887498 h 6887499"/>
              <a:gd name="connsiteX6" fmla="*/ 0 w 5988152"/>
              <a:gd name="connsiteY6" fmla="*/ 6887499 h 6887499"/>
              <a:gd name="connsiteX7" fmla="*/ 3457748 w 5988152"/>
              <a:gd name="connsiteY7" fmla="*/ 3429002 h 6887499"/>
              <a:gd name="connsiteX8" fmla="*/ 68826 w 5988152"/>
              <a:gd name="connsiteY8" fmla="*/ 1 h 6887499"/>
              <a:gd name="connsiteX0" fmla="*/ 68826 w 5988152"/>
              <a:gd name="connsiteY0" fmla="*/ 1 h 6897330"/>
              <a:gd name="connsiteX1" fmla="*/ 3277657 w 5988152"/>
              <a:gd name="connsiteY1" fmla="*/ 0 h 6897330"/>
              <a:gd name="connsiteX2" fmla="*/ 5378552 w 5988152"/>
              <a:gd name="connsiteY2" fmla="*/ 2084440 h 6897330"/>
              <a:gd name="connsiteX3" fmla="*/ 5988152 w 5988152"/>
              <a:gd name="connsiteY3" fmla="*/ 3451124 h 6897330"/>
              <a:gd name="connsiteX4" fmla="*/ 5181907 w 5988152"/>
              <a:gd name="connsiteY4" fmla="*/ 4975124 h 6897330"/>
              <a:gd name="connsiteX5" fmla="*/ 3336650 w 5988152"/>
              <a:gd name="connsiteY5" fmla="*/ 6897330 h 6897330"/>
              <a:gd name="connsiteX6" fmla="*/ 0 w 5988152"/>
              <a:gd name="connsiteY6" fmla="*/ 6887499 h 6897330"/>
              <a:gd name="connsiteX7" fmla="*/ 3457748 w 5988152"/>
              <a:gd name="connsiteY7" fmla="*/ 3429002 h 6897330"/>
              <a:gd name="connsiteX8" fmla="*/ 68826 w 5988152"/>
              <a:gd name="connsiteY8" fmla="*/ 1 h 6897330"/>
              <a:gd name="connsiteX0" fmla="*/ 68826 w 5988152"/>
              <a:gd name="connsiteY0" fmla="*/ 1 h 6897330"/>
              <a:gd name="connsiteX1" fmla="*/ 3277657 w 5988152"/>
              <a:gd name="connsiteY1" fmla="*/ 0 h 6897330"/>
              <a:gd name="connsiteX2" fmla="*/ 5368719 w 5988152"/>
              <a:gd name="connsiteY2" fmla="*/ 2054943 h 6897330"/>
              <a:gd name="connsiteX3" fmla="*/ 5988152 w 5988152"/>
              <a:gd name="connsiteY3" fmla="*/ 3451124 h 6897330"/>
              <a:gd name="connsiteX4" fmla="*/ 5181907 w 5988152"/>
              <a:gd name="connsiteY4" fmla="*/ 4975124 h 6897330"/>
              <a:gd name="connsiteX5" fmla="*/ 3336650 w 5988152"/>
              <a:gd name="connsiteY5" fmla="*/ 6897330 h 6897330"/>
              <a:gd name="connsiteX6" fmla="*/ 0 w 5988152"/>
              <a:gd name="connsiteY6" fmla="*/ 6887499 h 6897330"/>
              <a:gd name="connsiteX7" fmla="*/ 3457748 w 5988152"/>
              <a:gd name="connsiteY7" fmla="*/ 3429002 h 6897330"/>
              <a:gd name="connsiteX8" fmla="*/ 68826 w 5988152"/>
              <a:gd name="connsiteY8" fmla="*/ 1 h 6897330"/>
              <a:gd name="connsiteX0" fmla="*/ 68826 w 5988152"/>
              <a:gd name="connsiteY0" fmla="*/ 9834 h 6907163"/>
              <a:gd name="connsiteX1" fmla="*/ 3297321 w 5988152"/>
              <a:gd name="connsiteY1" fmla="*/ 0 h 6907163"/>
              <a:gd name="connsiteX2" fmla="*/ 5368719 w 5988152"/>
              <a:gd name="connsiteY2" fmla="*/ 2064776 h 6907163"/>
              <a:gd name="connsiteX3" fmla="*/ 5988152 w 5988152"/>
              <a:gd name="connsiteY3" fmla="*/ 3460957 h 6907163"/>
              <a:gd name="connsiteX4" fmla="*/ 5181907 w 5988152"/>
              <a:gd name="connsiteY4" fmla="*/ 4984957 h 6907163"/>
              <a:gd name="connsiteX5" fmla="*/ 3336650 w 5988152"/>
              <a:gd name="connsiteY5" fmla="*/ 6907163 h 6907163"/>
              <a:gd name="connsiteX6" fmla="*/ 0 w 5988152"/>
              <a:gd name="connsiteY6" fmla="*/ 6897332 h 6907163"/>
              <a:gd name="connsiteX7" fmla="*/ 3457748 w 5988152"/>
              <a:gd name="connsiteY7" fmla="*/ 3438835 h 6907163"/>
              <a:gd name="connsiteX8" fmla="*/ 68826 w 5988152"/>
              <a:gd name="connsiteY8" fmla="*/ 9834 h 6907163"/>
              <a:gd name="connsiteX0" fmla="*/ 29497 w 5988152"/>
              <a:gd name="connsiteY0" fmla="*/ 2 h 6907163"/>
              <a:gd name="connsiteX1" fmla="*/ 3297321 w 5988152"/>
              <a:gd name="connsiteY1" fmla="*/ 0 h 6907163"/>
              <a:gd name="connsiteX2" fmla="*/ 5368719 w 5988152"/>
              <a:gd name="connsiteY2" fmla="*/ 2064776 h 6907163"/>
              <a:gd name="connsiteX3" fmla="*/ 5988152 w 5988152"/>
              <a:gd name="connsiteY3" fmla="*/ 3460957 h 6907163"/>
              <a:gd name="connsiteX4" fmla="*/ 5181907 w 5988152"/>
              <a:gd name="connsiteY4" fmla="*/ 4984957 h 6907163"/>
              <a:gd name="connsiteX5" fmla="*/ 3336650 w 5988152"/>
              <a:gd name="connsiteY5" fmla="*/ 6907163 h 6907163"/>
              <a:gd name="connsiteX6" fmla="*/ 0 w 5988152"/>
              <a:gd name="connsiteY6" fmla="*/ 6897332 h 6907163"/>
              <a:gd name="connsiteX7" fmla="*/ 3457748 w 5988152"/>
              <a:gd name="connsiteY7" fmla="*/ 3438835 h 6907163"/>
              <a:gd name="connsiteX8" fmla="*/ 29497 w 5988152"/>
              <a:gd name="connsiteY8" fmla="*/ 2 h 6907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88152" h="6907163">
                <a:moveTo>
                  <a:pt x="29497" y="2"/>
                </a:moveTo>
                <a:lnTo>
                  <a:pt x="3297321" y="0"/>
                </a:lnTo>
                <a:lnTo>
                  <a:pt x="5368719" y="2064776"/>
                </a:lnTo>
                <a:cubicBezTo>
                  <a:pt x="5555532" y="2284363"/>
                  <a:pt x="5958656" y="2631770"/>
                  <a:pt x="5988152" y="3460957"/>
                </a:cubicBezTo>
                <a:cubicBezTo>
                  <a:pt x="5896384" y="4185267"/>
                  <a:pt x="5716127" y="4388466"/>
                  <a:pt x="5181907" y="4984957"/>
                </a:cubicBezTo>
                <a:lnTo>
                  <a:pt x="3336650" y="6907163"/>
                </a:lnTo>
                <a:lnTo>
                  <a:pt x="0" y="6897332"/>
                </a:lnTo>
                <a:lnTo>
                  <a:pt x="3457748" y="3438835"/>
                </a:lnTo>
                <a:lnTo>
                  <a:pt x="29497" y="2"/>
                </a:lnTo>
                <a:close/>
              </a:path>
            </a:pathLst>
          </a:custGeom>
        </p:spPr>
        <p:txBody>
          <a:bodyPr anchor="ctr">
            <a:normAutofit/>
          </a:bodyPr>
          <a:lstStyle>
            <a:lvl1pPr marL="0" indent="0" algn="r">
              <a:buNone/>
              <a:defRPr sz="1200">
                <a:solidFill>
                  <a:schemeClr val="bg1"/>
                </a:solidFill>
              </a:defRPr>
            </a:lvl1pPr>
          </a:lstStyle>
          <a:p>
            <a:r>
              <a:rPr lang="en-US"/>
              <a:t>Optional image placeholder  </a:t>
            </a:r>
          </a:p>
        </p:txBody>
      </p:sp>
    </p:spTree>
    <p:extLst>
      <p:ext uri="{BB962C8B-B14F-4D97-AF65-F5344CB8AC3E}">
        <p14:creationId xmlns:p14="http://schemas.microsoft.com/office/powerpoint/2010/main" val="807571990"/>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Large Quote">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6C4F44D2-D48C-0A47-8343-F357789C2B66}"/>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1"/>
            <a:ext cx="12192000" cy="6143625"/>
          </a:xfrm>
          <a:prstGeom prst="rect">
            <a:avLst/>
          </a:prstGeom>
        </p:spPr>
      </p:pic>
      <p:sp>
        <p:nvSpPr>
          <p:cNvPr id="17" name="Title 1">
            <a:extLst>
              <a:ext uri="{FF2B5EF4-FFF2-40B4-BE49-F238E27FC236}">
                <a16:creationId xmlns:a16="http://schemas.microsoft.com/office/drawing/2014/main" id="{1B7A7B62-E4FA-0C40-A066-4DBE6DB24532}"/>
              </a:ext>
            </a:extLst>
          </p:cNvPr>
          <p:cNvSpPr>
            <a:spLocks noGrp="1"/>
          </p:cNvSpPr>
          <p:nvPr>
            <p:ph type="title" hasCustomPrompt="1"/>
          </p:nvPr>
        </p:nvSpPr>
        <p:spPr>
          <a:xfrm>
            <a:off x="685801" y="2047875"/>
            <a:ext cx="10763250" cy="2495550"/>
          </a:xfrm>
        </p:spPr>
        <p:txBody>
          <a:bodyPr anchor="t">
            <a:normAutofit/>
          </a:bodyPr>
          <a:lstStyle>
            <a:lvl1pPr algn="ctr">
              <a:defRPr sz="5400" b="1">
                <a:solidFill>
                  <a:schemeClr val="bg1"/>
                </a:solidFill>
              </a:defRPr>
            </a:lvl1pPr>
          </a:lstStyle>
          <a:p>
            <a:r>
              <a:rPr lang="en-US"/>
              <a:t>CLICK TO ENTER LARGE QUOTE OR STATEMENT</a:t>
            </a:r>
          </a:p>
        </p:txBody>
      </p:sp>
      <p:sp>
        <p:nvSpPr>
          <p:cNvPr id="18" name="Rectangle 17">
            <a:extLst>
              <a:ext uri="{FF2B5EF4-FFF2-40B4-BE49-F238E27FC236}">
                <a16:creationId xmlns:a16="http://schemas.microsoft.com/office/drawing/2014/main" id="{963583AC-A3A3-DE42-ACEA-C74EF92C675A}"/>
              </a:ext>
            </a:extLst>
          </p:cNvPr>
          <p:cNvSpPr/>
          <p:nvPr userDrawn="1"/>
        </p:nvSpPr>
        <p:spPr>
          <a:xfrm>
            <a:off x="5815013" y="1733550"/>
            <a:ext cx="561975" cy="6667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lide Number Placeholder 5">
            <a:extLst>
              <a:ext uri="{FF2B5EF4-FFF2-40B4-BE49-F238E27FC236}">
                <a16:creationId xmlns:a16="http://schemas.microsoft.com/office/drawing/2014/main" id="{2A984374-E8BD-934B-B3E1-DA4F1A05ABC2}"/>
              </a:ext>
            </a:extLst>
          </p:cNvPr>
          <p:cNvSpPr>
            <a:spLocks noGrp="1"/>
          </p:cNvSpPr>
          <p:nvPr>
            <p:ph type="sldNum" sz="quarter" idx="12"/>
          </p:nvPr>
        </p:nvSpPr>
        <p:spPr>
          <a:xfrm>
            <a:off x="0" y="6337300"/>
            <a:ext cx="685800" cy="365125"/>
          </a:xfrm>
        </p:spPr>
        <p:txBody>
          <a:bodyPr/>
          <a:lstStyle>
            <a:lvl1pPr algn="r">
              <a:defRPr sz="1600">
                <a:solidFill>
                  <a:srgbClr val="333333"/>
                </a:solidFill>
              </a:defRPr>
            </a:lvl1pPr>
          </a:lstStyle>
          <a:p>
            <a:fld id="{2FA352AA-8A82-6049-B18F-07539F444994}" type="slidenum">
              <a:rPr lang="en-US" smtClean="0"/>
              <a:pPr/>
              <a:t>‹#›</a:t>
            </a:fld>
            <a:endParaRPr lang="en-US"/>
          </a:p>
        </p:txBody>
      </p:sp>
      <p:sp>
        <p:nvSpPr>
          <p:cNvPr id="10" name="TextBox 9">
            <a:extLst>
              <a:ext uri="{FF2B5EF4-FFF2-40B4-BE49-F238E27FC236}">
                <a16:creationId xmlns:a16="http://schemas.microsoft.com/office/drawing/2014/main" id="{212C16EB-8D34-2246-8B97-962D2F45F1F5}"/>
              </a:ext>
            </a:extLst>
          </p:cNvPr>
          <p:cNvSpPr txBox="1"/>
          <p:nvPr userDrawn="1"/>
        </p:nvSpPr>
        <p:spPr>
          <a:xfrm>
            <a:off x="619125" y="6457950"/>
            <a:ext cx="2727029" cy="20005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700">
                <a:solidFill>
                  <a:schemeClr val="accent3"/>
                </a:solidFill>
              </a:rPr>
              <a:t>© Presidio, Inc. All rights reserved. Proprietary and Confidential. </a:t>
            </a:r>
          </a:p>
        </p:txBody>
      </p:sp>
      <p:cxnSp>
        <p:nvCxnSpPr>
          <p:cNvPr id="11" name="Straight Connector 10">
            <a:extLst>
              <a:ext uri="{FF2B5EF4-FFF2-40B4-BE49-F238E27FC236}">
                <a16:creationId xmlns:a16="http://schemas.microsoft.com/office/drawing/2014/main" id="{F83E5C18-7058-A14C-A8BB-B38F880016C2}"/>
              </a:ext>
            </a:extLst>
          </p:cNvPr>
          <p:cNvCxnSpPr>
            <a:cxnSpLocks/>
          </p:cNvCxnSpPr>
          <p:nvPr userDrawn="1"/>
        </p:nvCxnSpPr>
        <p:spPr>
          <a:xfrm>
            <a:off x="723900" y="6429375"/>
            <a:ext cx="9544050" cy="0"/>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16" name="Graphic 15">
            <a:extLst>
              <a:ext uri="{FF2B5EF4-FFF2-40B4-BE49-F238E27FC236}">
                <a16:creationId xmlns:a16="http://schemas.microsoft.com/office/drawing/2014/main" id="{9268FA8F-AF06-2F4B-A2E6-8618708C267E}"/>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434888" y="6391274"/>
            <a:ext cx="1333508" cy="190501"/>
          </a:xfrm>
          <a:prstGeom prst="rect">
            <a:avLst/>
          </a:prstGeom>
        </p:spPr>
      </p:pic>
    </p:spTree>
    <p:extLst>
      <p:ext uri="{BB962C8B-B14F-4D97-AF65-F5344CB8AC3E}">
        <p14:creationId xmlns:p14="http://schemas.microsoft.com/office/powerpoint/2010/main" val="305947686"/>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Large Quote w-Subtext">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6C4F44D2-D48C-0A47-8343-F357789C2B66}"/>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1"/>
            <a:ext cx="12192000" cy="6143625"/>
          </a:xfrm>
          <a:prstGeom prst="rect">
            <a:avLst/>
          </a:prstGeom>
        </p:spPr>
      </p:pic>
      <p:sp>
        <p:nvSpPr>
          <p:cNvPr id="17" name="Title 1">
            <a:extLst>
              <a:ext uri="{FF2B5EF4-FFF2-40B4-BE49-F238E27FC236}">
                <a16:creationId xmlns:a16="http://schemas.microsoft.com/office/drawing/2014/main" id="{1B7A7B62-E4FA-0C40-A066-4DBE6DB24532}"/>
              </a:ext>
            </a:extLst>
          </p:cNvPr>
          <p:cNvSpPr>
            <a:spLocks noGrp="1"/>
          </p:cNvSpPr>
          <p:nvPr>
            <p:ph type="title" hasCustomPrompt="1"/>
          </p:nvPr>
        </p:nvSpPr>
        <p:spPr>
          <a:xfrm>
            <a:off x="685801" y="1219199"/>
            <a:ext cx="10763250" cy="1876425"/>
          </a:xfrm>
        </p:spPr>
        <p:txBody>
          <a:bodyPr anchor="b">
            <a:normAutofit/>
          </a:bodyPr>
          <a:lstStyle>
            <a:lvl1pPr algn="ctr">
              <a:defRPr sz="5400" b="1">
                <a:solidFill>
                  <a:schemeClr val="bg1"/>
                </a:solidFill>
              </a:defRPr>
            </a:lvl1pPr>
          </a:lstStyle>
          <a:p>
            <a:r>
              <a:rPr lang="en-US"/>
              <a:t>CLICK TO ENTER LARGE QUOTE OR STATEMENT</a:t>
            </a:r>
          </a:p>
        </p:txBody>
      </p:sp>
      <p:sp>
        <p:nvSpPr>
          <p:cNvPr id="18" name="Rectangle 17">
            <a:extLst>
              <a:ext uri="{FF2B5EF4-FFF2-40B4-BE49-F238E27FC236}">
                <a16:creationId xmlns:a16="http://schemas.microsoft.com/office/drawing/2014/main" id="{963583AC-A3A3-DE42-ACEA-C74EF92C675A}"/>
              </a:ext>
            </a:extLst>
          </p:cNvPr>
          <p:cNvSpPr/>
          <p:nvPr userDrawn="1"/>
        </p:nvSpPr>
        <p:spPr>
          <a:xfrm>
            <a:off x="5815013" y="3362325"/>
            <a:ext cx="561975" cy="6667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ubtitle 2">
            <a:extLst>
              <a:ext uri="{FF2B5EF4-FFF2-40B4-BE49-F238E27FC236}">
                <a16:creationId xmlns:a16="http://schemas.microsoft.com/office/drawing/2014/main" id="{BE310262-8E9A-3542-8783-B41D670E47F3}"/>
              </a:ext>
            </a:extLst>
          </p:cNvPr>
          <p:cNvSpPr>
            <a:spLocks noGrp="1"/>
          </p:cNvSpPr>
          <p:nvPr>
            <p:ph type="subTitle" idx="1" hasCustomPrompt="1"/>
          </p:nvPr>
        </p:nvSpPr>
        <p:spPr>
          <a:xfrm>
            <a:off x="2249276" y="3716632"/>
            <a:ext cx="7647200" cy="1160168"/>
          </a:xfrm>
        </p:spPr>
        <p:txBody>
          <a:bodyPr/>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subtext</a:t>
            </a:r>
          </a:p>
        </p:txBody>
      </p:sp>
      <p:sp>
        <p:nvSpPr>
          <p:cNvPr id="10" name="Slide Number Placeholder 5">
            <a:extLst>
              <a:ext uri="{FF2B5EF4-FFF2-40B4-BE49-F238E27FC236}">
                <a16:creationId xmlns:a16="http://schemas.microsoft.com/office/drawing/2014/main" id="{92881739-E377-AD4C-97A0-24289D0284A2}"/>
              </a:ext>
            </a:extLst>
          </p:cNvPr>
          <p:cNvSpPr>
            <a:spLocks noGrp="1"/>
          </p:cNvSpPr>
          <p:nvPr>
            <p:ph type="sldNum" sz="quarter" idx="12"/>
          </p:nvPr>
        </p:nvSpPr>
        <p:spPr>
          <a:xfrm>
            <a:off x="0" y="6337300"/>
            <a:ext cx="685800" cy="365125"/>
          </a:xfrm>
        </p:spPr>
        <p:txBody>
          <a:bodyPr/>
          <a:lstStyle>
            <a:lvl1pPr algn="r">
              <a:defRPr sz="1600">
                <a:solidFill>
                  <a:srgbClr val="333333"/>
                </a:solidFill>
              </a:defRPr>
            </a:lvl1pPr>
          </a:lstStyle>
          <a:p>
            <a:fld id="{2FA352AA-8A82-6049-B18F-07539F444994}" type="slidenum">
              <a:rPr lang="en-US" smtClean="0"/>
              <a:pPr/>
              <a:t>‹#›</a:t>
            </a:fld>
            <a:endParaRPr lang="en-US"/>
          </a:p>
        </p:txBody>
      </p:sp>
      <p:sp>
        <p:nvSpPr>
          <p:cNvPr id="11" name="TextBox 10">
            <a:extLst>
              <a:ext uri="{FF2B5EF4-FFF2-40B4-BE49-F238E27FC236}">
                <a16:creationId xmlns:a16="http://schemas.microsoft.com/office/drawing/2014/main" id="{0AF9B339-C862-6640-A557-63D17892F6B3}"/>
              </a:ext>
            </a:extLst>
          </p:cNvPr>
          <p:cNvSpPr txBox="1"/>
          <p:nvPr userDrawn="1"/>
        </p:nvSpPr>
        <p:spPr>
          <a:xfrm>
            <a:off x="619125" y="6457950"/>
            <a:ext cx="2727029" cy="20005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700">
                <a:solidFill>
                  <a:schemeClr val="accent3"/>
                </a:solidFill>
              </a:rPr>
              <a:t>© Presidio, Inc. All rights reserved. Proprietary and Confidential. </a:t>
            </a:r>
          </a:p>
        </p:txBody>
      </p:sp>
      <p:cxnSp>
        <p:nvCxnSpPr>
          <p:cNvPr id="16" name="Straight Connector 15">
            <a:extLst>
              <a:ext uri="{FF2B5EF4-FFF2-40B4-BE49-F238E27FC236}">
                <a16:creationId xmlns:a16="http://schemas.microsoft.com/office/drawing/2014/main" id="{7AB149C5-6A8E-CD45-8463-E80D36F31445}"/>
              </a:ext>
            </a:extLst>
          </p:cNvPr>
          <p:cNvCxnSpPr>
            <a:cxnSpLocks/>
          </p:cNvCxnSpPr>
          <p:nvPr userDrawn="1"/>
        </p:nvCxnSpPr>
        <p:spPr>
          <a:xfrm>
            <a:off x="723900" y="6429375"/>
            <a:ext cx="9544050" cy="0"/>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19" name="Graphic 18">
            <a:extLst>
              <a:ext uri="{FF2B5EF4-FFF2-40B4-BE49-F238E27FC236}">
                <a16:creationId xmlns:a16="http://schemas.microsoft.com/office/drawing/2014/main" id="{2315CF77-EC03-E546-8927-EAE39FF86E8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434888" y="6391274"/>
            <a:ext cx="1333508" cy="190501"/>
          </a:xfrm>
          <a:prstGeom prst="rect">
            <a:avLst/>
          </a:prstGeom>
        </p:spPr>
      </p:pic>
    </p:spTree>
    <p:extLst>
      <p:ext uri="{BB962C8B-B14F-4D97-AF65-F5344CB8AC3E}">
        <p14:creationId xmlns:p14="http://schemas.microsoft.com/office/powerpoint/2010/main" val="1258523832"/>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ligh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0AD3C2-28CA-034B-84E3-B20D631ADBFD}"/>
              </a:ext>
            </a:extLst>
          </p:cNvPr>
          <p:cNvSpPr>
            <a:spLocks noGrp="1"/>
          </p:cNvSpPr>
          <p:nvPr>
            <p:ph type="ctrTitle" hasCustomPrompt="1"/>
          </p:nvPr>
        </p:nvSpPr>
        <p:spPr>
          <a:xfrm>
            <a:off x="525250" y="1990726"/>
            <a:ext cx="6475625" cy="2833982"/>
          </a:xfrm>
        </p:spPr>
        <p:txBody>
          <a:bodyPr anchor="b"/>
          <a:lstStyle>
            <a:lvl1pPr algn="l">
              <a:defRPr sz="6000" b="1">
                <a:solidFill>
                  <a:srgbClr val="333333"/>
                </a:solidFill>
              </a:defRPr>
            </a:lvl1pPr>
          </a:lstStyle>
          <a:p>
            <a:r>
              <a:rPr lang="en-US"/>
              <a:t>Click to add presentation title</a:t>
            </a:r>
          </a:p>
        </p:txBody>
      </p:sp>
      <p:sp>
        <p:nvSpPr>
          <p:cNvPr id="3" name="Subtitle 2">
            <a:extLst>
              <a:ext uri="{FF2B5EF4-FFF2-40B4-BE49-F238E27FC236}">
                <a16:creationId xmlns:a16="http://schemas.microsoft.com/office/drawing/2014/main" id="{5BB129FD-65BB-3C46-A192-5B4CE0EF1A86}"/>
              </a:ext>
            </a:extLst>
          </p:cNvPr>
          <p:cNvSpPr>
            <a:spLocks noGrp="1"/>
          </p:cNvSpPr>
          <p:nvPr>
            <p:ph type="subTitle" idx="1" hasCustomPrompt="1"/>
          </p:nvPr>
        </p:nvSpPr>
        <p:spPr>
          <a:xfrm>
            <a:off x="525251" y="5278732"/>
            <a:ext cx="7647200" cy="1160168"/>
          </a:xfrm>
        </p:spPr>
        <p:txBody>
          <a:bodyPr/>
          <a:lstStyle>
            <a:lvl1pPr marL="0" indent="0" algn="l">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subtext</a:t>
            </a:r>
          </a:p>
        </p:txBody>
      </p:sp>
      <p:pic>
        <p:nvPicPr>
          <p:cNvPr id="7" name="Graphic 6">
            <a:extLst>
              <a:ext uri="{FF2B5EF4-FFF2-40B4-BE49-F238E27FC236}">
                <a16:creationId xmlns:a16="http://schemas.microsoft.com/office/drawing/2014/main" id="{844537CE-B751-D64C-A820-C3E22355680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689518" y="652689"/>
            <a:ext cx="2030128" cy="290018"/>
          </a:xfrm>
          <a:prstGeom prst="rect">
            <a:avLst/>
          </a:prstGeom>
        </p:spPr>
      </p:pic>
      <p:cxnSp>
        <p:nvCxnSpPr>
          <p:cNvPr id="17" name="Straight Connector 16">
            <a:extLst>
              <a:ext uri="{FF2B5EF4-FFF2-40B4-BE49-F238E27FC236}">
                <a16:creationId xmlns:a16="http://schemas.microsoft.com/office/drawing/2014/main" id="{9C327E76-4EBA-D54A-B3DC-7715E3CAF2D7}"/>
              </a:ext>
            </a:extLst>
          </p:cNvPr>
          <p:cNvCxnSpPr>
            <a:cxnSpLocks/>
          </p:cNvCxnSpPr>
          <p:nvPr userDrawn="1"/>
        </p:nvCxnSpPr>
        <p:spPr>
          <a:xfrm>
            <a:off x="666750" y="1227121"/>
            <a:ext cx="476250" cy="0"/>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56640428"/>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2 Blue">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0AD3C2-28CA-034B-84E3-B20D631ADBFD}"/>
              </a:ext>
            </a:extLst>
          </p:cNvPr>
          <p:cNvSpPr>
            <a:spLocks noGrp="1"/>
          </p:cNvSpPr>
          <p:nvPr>
            <p:ph type="ctrTitle" hasCustomPrompt="1"/>
          </p:nvPr>
        </p:nvSpPr>
        <p:spPr>
          <a:xfrm>
            <a:off x="525250" y="2076449"/>
            <a:ext cx="10533275" cy="2071983"/>
          </a:xfrm>
        </p:spPr>
        <p:txBody>
          <a:bodyPr anchor="b"/>
          <a:lstStyle>
            <a:lvl1pPr algn="l">
              <a:defRPr sz="6000" b="1">
                <a:solidFill>
                  <a:schemeClr val="bg1"/>
                </a:solidFill>
              </a:defRPr>
            </a:lvl1pPr>
          </a:lstStyle>
          <a:p>
            <a:r>
              <a:rPr lang="en-US"/>
              <a:t>Click to add presentation title</a:t>
            </a:r>
          </a:p>
        </p:txBody>
      </p:sp>
      <p:sp>
        <p:nvSpPr>
          <p:cNvPr id="3" name="Subtitle 2">
            <a:extLst>
              <a:ext uri="{FF2B5EF4-FFF2-40B4-BE49-F238E27FC236}">
                <a16:creationId xmlns:a16="http://schemas.microsoft.com/office/drawing/2014/main" id="{5BB129FD-65BB-3C46-A192-5B4CE0EF1A86}"/>
              </a:ext>
            </a:extLst>
          </p:cNvPr>
          <p:cNvSpPr>
            <a:spLocks noGrp="1"/>
          </p:cNvSpPr>
          <p:nvPr>
            <p:ph type="subTitle" idx="1" hasCustomPrompt="1"/>
          </p:nvPr>
        </p:nvSpPr>
        <p:spPr>
          <a:xfrm>
            <a:off x="525251" y="4573882"/>
            <a:ext cx="7647200" cy="1160168"/>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subtext</a:t>
            </a:r>
          </a:p>
        </p:txBody>
      </p:sp>
      <p:pic>
        <p:nvPicPr>
          <p:cNvPr id="7" name="Graphic 6">
            <a:extLst>
              <a:ext uri="{FF2B5EF4-FFF2-40B4-BE49-F238E27FC236}">
                <a16:creationId xmlns:a16="http://schemas.microsoft.com/office/drawing/2014/main" id="{844537CE-B751-D64C-A820-C3E22355680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689518" y="652689"/>
            <a:ext cx="2030128" cy="290018"/>
          </a:xfrm>
          <a:prstGeom prst="rect">
            <a:avLst/>
          </a:prstGeom>
        </p:spPr>
      </p:pic>
      <p:cxnSp>
        <p:nvCxnSpPr>
          <p:cNvPr id="17" name="Straight Connector 16">
            <a:extLst>
              <a:ext uri="{FF2B5EF4-FFF2-40B4-BE49-F238E27FC236}">
                <a16:creationId xmlns:a16="http://schemas.microsoft.com/office/drawing/2014/main" id="{9C327E76-4EBA-D54A-B3DC-7715E3CAF2D7}"/>
              </a:ext>
            </a:extLst>
          </p:cNvPr>
          <p:cNvCxnSpPr>
            <a:cxnSpLocks/>
          </p:cNvCxnSpPr>
          <p:nvPr userDrawn="1"/>
        </p:nvCxnSpPr>
        <p:spPr>
          <a:xfrm>
            <a:off x="666750" y="4333875"/>
            <a:ext cx="476250" cy="0"/>
          </a:xfrm>
          <a:prstGeom prst="line">
            <a:avLst/>
          </a:prstGeom>
          <a:ln w="5715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24724388"/>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2 Grey">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BB129FD-65BB-3C46-A192-5B4CE0EF1A86}"/>
              </a:ext>
            </a:extLst>
          </p:cNvPr>
          <p:cNvSpPr>
            <a:spLocks noGrp="1"/>
          </p:cNvSpPr>
          <p:nvPr>
            <p:ph type="subTitle" idx="1" hasCustomPrompt="1"/>
          </p:nvPr>
        </p:nvSpPr>
        <p:spPr>
          <a:xfrm>
            <a:off x="525251" y="4573882"/>
            <a:ext cx="7647200" cy="1160168"/>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subtext</a:t>
            </a:r>
          </a:p>
        </p:txBody>
      </p:sp>
      <p:pic>
        <p:nvPicPr>
          <p:cNvPr id="7" name="Graphic 6">
            <a:extLst>
              <a:ext uri="{FF2B5EF4-FFF2-40B4-BE49-F238E27FC236}">
                <a16:creationId xmlns:a16="http://schemas.microsoft.com/office/drawing/2014/main" id="{844537CE-B751-D64C-A820-C3E22355680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689518" y="652689"/>
            <a:ext cx="2030128" cy="290018"/>
          </a:xfrm>
          <a:prstGeom prst="rect">
            <a:avLst/>
          </a:prstGeom>
        </p:spPr>
      </p:pic>
      <p:cxnSp>
        <p:nvCxnSpPr>
          <p:cNvPr id="17" name="Straight Connector 16">
            <a:extLst>
              <a:ext uri="{FF2B5EF4-FFF2-40B4-BE49-F238E27FC236}">
                <a16:creationId xmlns:a16="http://schemas.microsoft.com/office/drawing/2014/main" id="{9C327E76-4EBA-D54A-B3DC-7715E3CAF2D7}"/>
              </a:ext>
            </a:extLst>
          </p:cNvPr>
          <p:cNvCxnSpPr>
            <a:cxnSpLocks/>
          </p:cNvCxnSpPr>
          <p:nvPr userDrawn="1"/>
        </p:nvCxnSpPr>
        <p:spPr>
          <a:xfrm>
            <a:off x="666750" y="4333875"/>
            <a:ext cx="476250" cy="0"/>
          </a:xfrm>
          <a:prstGeom prst="line">
            <a:avLst/>
          </a:prstGeom>
          <a:ln w="571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0" name="Title 1">
            <a:extLst>
              <a:ext uri="{FF2B5EF4-FFF2-40B4-BE49-F238E27FC236}">
                <a16:creationId xmlns:a16="http://schemas.microsoft.com/office/drawing/2014/main" id="{9787DFAF-873C-E749-975D-0F54A1DD7A1F}"/>
              </a:ext>
            </a:extLst>
          </p:cNvPr>
          <p:cNvSpPr>
            <a:spLocks noGrp="1"/>
          </p:cNvSpPr>
          <p:nvPr>
            <p:ph type="ctrTitle" hasCustomPrompt="1"/>
          </p:nvPr>
        </p:nvSpPr>
        <p:spPr>
          <a:xfrm>
            <a:off x="525250" y="2076449"/>
            <a:ext cx="10533275" cy="2071983"/>
          </a:xfrm>
        </p:spPr>
        <p:txBody>
          <a:bodyPr anchor="b"/>
          <a:lstStyle>
            <a:lvl1pPr algn="l">
              <a:defRPr sz="6000" b="1">
                <a:solidFill>
                  <a:schemeClr val="bg1"/>
                </a:solidFill>
              </a:defRPr>
            </a:lvl1pPr>
          </a:lstStyle>
          <a:p>
            <a:r>
              <a:rPr lang="en-US"/>
              <a:t>Click to add presentation title</a:t>
            </a:r>
          </a:p>
        </p:txBody>
      </p:sp>
      <p:sp>
        <p:nvSpPr>
          <p:cNvPr id="8" name="Picture Placeholder 7">
            <a:extLst>
              <a:ext uri="{FF2B5EF4-FFF2-40B4-BE49-F238E27FC236}">
                <a16:creationId xmlns:a16="http://schemas.microsoft.com/office/drawing/2014/main" id="{0616A542-795E-044F-9C8C-130D310B5A01}"/>
              </a:ext>
            </a:extLst>
          </p:cNvPr>
          <p:cNvSpPr>
            <a:spLocks noGrp="1"/>
          </p:cNvSpPr>
          <p:nvPr>
            <p:ph type="pic" sz="quarter" idx="10" hasCustomPrompt="1"/>
          </p:nvPr>
        </p:nvSpPr>
        <p:spPr>
          <a:xfrm flipH="1">
            <a:off x="8301805" y="3853403"/>
            <a:ext cx="3239830" cy="3004598"/>
          </a:xfrm>
          <a:custGeom>
            <a:avLst/>
            <a:gdLst>
              <a:gd name="connsiteX0" fmla="*/ 0 w 3192104"/>
              <a:gd name="connsiteY0" fmla="*/ 3239729 h 3239729"/>
              <a:gd name="connsiteX1" fmla="*/ 0 w 3192104"/>
              <a:gd name="connsiteY1" fmla="*/ 0 h 3239729"/>
              <a:gd name="connsiteX2" fmla="*/ 3192104 w 3192104"/>
              <a:gd name="connsiteY2" fmla="*/ 3239729 h 3239729"/>
              <a:gd name="connsiteX3" fmla="*/ 0 w 3192104"/>
              <a:gd name="connsiteY3" fmla="*/ 3239729 h 3239729"/>
              <a:gd name="connsiteX0" fmla="*/ 0 w 3192104"/>
              <a:gd name="connsiteY0" fmla="*/ 3035078 h 3035078"/>
              <a:gd name="connsiteX1" fmla="*/ 209006 w 3192104"/>
              <a:gd name="connsiteY1" fmla="*/ 0 h 3035078"/>
              <a:gd name="connsiteX2" fmla="*/ 3192104 w 3192104"/>
              <a:gd name="connsiteY2" fmla="*/ 3035078 h 3035078"/>
              <a:gd name="connsiteX3" fmla="*/ 0 w 3192104"/>
              <a:gd name="connsiteY3" fmla="*/ 3035078 h 3035078"/>
              <a:gd name="connsiteX0" fmla="*/ 0 w 3192104"/>
              <a:gd name="connsiteY0" fmla="*/ 3035078 h 3035078"/>
              <a:gd name="connsiteX1" fmla="*/ 209006 w 3192104"/>
              <a:gd name="connsiteY1" fmla="*/ 0 h 3035078"/>
              <a:gd name="connsiteX2" fmla="*/ 3192104 w 3192104"/>
              <a:gd name="connsiteY2" fmla="*/ 3035078 h 3035078"/>
              <a:gd name="connsiteX3" fmla="*/ 0 w 3192104"/>
              <a:gd name="connsiteY3" fmla="*/ 3035078 h 3035078"/>
              <a:gd name="connsiteX0" fmla="*/ 49066 w 3241170"/>
              <a:gd name="connsiteY0" fmla="*/ 3035078 h 3035078"/>
              <a:gd name="connsiteX1" fmla="*/ 258072 w 3241170"/>
              <a:gd name="connsiteY1" fmla="*/ 0 h 3035078"/>
              <a:gd name="connsiteX2" fmla="*/ 3241170 w 3241170"/>
              <a:gd name="connsiteY2" fmla="*/ 3035078 h 3035078"/>
              <a:gd name="connsiteX3" fmla="*/ 49066 w 3241170"/>
              <a:gd name="connsiteY3" fmla="*/ 3035078 h 3035078"/>
              <a:gd name="connsiteX0" fmla="*/ 47726 w 3239830"/>
              <a:gd name="connsiteY0" fmla="*/ 3004598 h 3004598"/>
              <a:gd name="connsiteX1" fmla="*/ 261086 w 3239830"/>
              <a:gd name="connsiteY1" fmla="*/ 0 h 3004598"/>
              <a:gd name="connsiteX2" fmla="*/ 3239830 w 3239830"/>
              <a:gd name="connsiteY2" fmla="*/ 3004598 h 3004598"/>
              <a:gd name="connsiteX3" fmla="*/ 47726 w 3239830"/>
              <a:gd name="connsiteY3" fmla="*/ 3004598 h 3004598"/>
            </a:gdLst>
            <a:ahLst/>
            <a:cxnLst>
              <a:cxn ang="0">
                <a:pos x="connsiteX0" y="connsiteY0"/>
              </a:cxn>
              <a:cxn ang="0">
                <a:pos x="connsiteX1" y="connsiteY1"/>
              </a:cxn>
              <a:cxn ang="0">
                <a:pos x="connsiteX2" y="connsiteY2"/>
              </a:cxn>
              <a:cxn ang="0">
                <a:pos x="connsiteX3" y="connsiteY3"/>
              </a:cxn>
            </a:cxnLst>
            <a:rect l="l" t="t" r="r" b="b"/>
            <a:pathLst>
              <a:path w="3239830" h="3004598">
                <a:moveTo>
                  <a:pt x="47726" y="3004598"/>
                </a:moveTo>
                <a:cubicBezTo>
                  <a:pt x="-26297" y="2445751"/>
                  <a:pt x="-52423" y="1207636"/>
                  <a:pt x="261086" y="0"/>
                </a:cubicBezTo>
                <a:lnTo>
                  <a:pt x="3239830" y="3004598"/>
                </a:lnTo>
                <a:lnTo>
                  <a:pt x="47726" y="3004598"/>
                </a:lnTo>
                <a:close/>
              </a:path>
            </a:pathLst>
          </a:custGeom>
        </p:spPr>
        <p:txBody>
          <a:bodyPr anchor="ctr">
            <a:normAutofit/>
          </a:bodyPr>
          <a:lstStyle>
            <a:lvl1pPr marL="0" indent="0" algn="r">
              <a:buNone/>
              <a:defRPr sz="1600">
                <a:solidFill>
                  <a:schemeClr val="bg1"/>
                </a:solidFill>
              </a:defRPr>
            </a:lvl1pPr>
          </a:lstStyle>
          <a:p>
            <a:r>
              <a:rPr lang="en-US"/>
              <a:t>Optional</a:t>
            </a:r>
          </a:p>
          <a:p>
            <a:r>
              <a:rPr lang="en-US"/>
              <a:t>Image Placeholder</a:t>
            </a:r>
          </a:p>
        </p:txBody>
      </p:sp>
    </p:spTree>
    <p:extLst>
      <p:ext uri="{BB962C8B-B14F-4D97-AF65-F5344CB8AC3E}">
        <p14:creationId xmlns:p14="http://schemas.microsoft.com/office/powerpoint/2010/main" val="1388506402"/>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0AD3C2-28CA-034B-84E3-B20D631ADBFD}"/>
              </a:ext>
            </a:extLst>
          </p:cNvPr>
          <p:cNvSpPr>
            <a:spLocks noGrp="1"/>
          </p:cNvSpPr>
          <p:nvPr>
            <p:ph type="ctrTitle" hasCustomPrompt="1"/>
          </p:nvPr>
        </p:nvSpPr>
        <p:spPr>
          <a:xfrm>
            <a:off x="525250" y="1434164"/>
            <a:ext cx="6491567" cy="1985255"/>
          </a:xfrm>
        </p:spPr>
        <p:txBody>
          <a:bodyPr anchor="b"/>
          <a:lstStyle>
            <a:lvl1pPr algn="l">
              <a:defRPr sz="6000" b="1">
                <a:solidFill>
                  <a:schemeClr val="bg1"/>
                </a:solidFill>
              </a:defRPr>
            </a:lvl1pPr>
          </a:lstStyle>
          <a:p>
            <a:r>
              <a:rPr lang="en-US"/>
              <a:t>Click to add presentation title</a:t>
            </a:r>
          </a:p>
        </p:txBody>
      </p:sp>
      <p:sp>
        <p:nvSpPr>
          <p:cNvPr id="3" name="Subtitle 2">
            <a:extLst>
              <a:ext uri="{FF2B5EF4-FFF2-40B4-BE49-F238E27FC236}">
                <a16:creationId xmlns:a16="http://schemas.microsoft.com/office/drawing/2014/main" id="{5BB129FD-65BB-3C46-A192-5B4CE0EF1A86}"/>
              </a:ext>
            </a:extLst>
          </p:cNvPr>
          <p:cNvSpPr>
            <a:spLocks noGrp="1"/>
          </p:cNvSpPr>
          <p:nvPr>
            <p:ph type="subTitle" idx="1" hasCustomPrompt="1"/>
          </p:nvPr>
        </p:nvSpPr>
        <p:spPr>
          <a:xfrm>
            <a:off x="525251" y="3873444"/>
            <a:ext cx="5940863" cy="1160168"/>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subtext</a:t>
            </a:r>
          </a:p>
        </p:txBody>
      </p:sp>
      <p:pic>
        <p:nvPicPr>
          <p:cNvPr id="7" name="Graphic 6">
            <a:extLst>
              <a:ext uri="{FF2B5EF4-FFF2-40B4-BE49-F238E27FC236}">
                <a16:creationId xmlns:a16="http://schemas.microsoft.com/office/drawing/2014/main" id="{844537CE-B751-D64C-A820-C3E22355680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689518" y="5917708"/>
            <a:ext cx="2030128" cy="290018"/>
          </a:xfrm>
          <a:prstGeom prst="rect">
            <a:avLst/>
          </a:prstGeom>
        </p:spPr>
      </p:pic>
      <p:cxnSp>
        <p:nvCxnSpPr>
          <p:cNvPr id="17" name="Straight Connector 16">
            <a:extLst>
              <a:ext uri="{FF2B5EF4-FFF2-40B4-BE49-F238E27FC236}">
                <a16:creationId xmlns:a16="http://schemas.microsoft.com/office/drawing/2014/main" id="{9C327E76-4EBA-D54A-B3DC-7715E3CAF2D7}"/>
              </a:ext>
            </a:extLst>
          </p:cNvPr>
          <p:cNvCxnSpPr>
            <a:cxnSpLocks/>
          </p:cNvCxnSpPr>
          <p:nvPr userDrawn="1"/>
        </p:nvCxnSpPr>
        <p:spPr>
          <a:xfrm>
            <a:off x="666750" y="3633437"/>
            <a:ext cx="476250" cy="0"/>
          </a:xfrm>
          <a:prstGeom prst="line">
            <a:avLst/>
          </a:prstGeom>
          <a:ln w="57150">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6" name="Group 5">
            <a:extLst>
              <a:ext uri="{FF2B5EF4-FFF2-40B4-BE49-F238E27FC236}">
                <a16:creationId xmlns:a16="http://schemas.microsoft.com/office/drawing/2014/main" id="{4E99170A-788E-3C47-95A8-3FFB3009CDFE}"/>
              </a:ext>
            </a:extLst>
          </p:cNvPr>
          <p:cNvGrpSpPr/>
          <p:nvPr userDrawn="1"/>
        </p:nvGrpSpPr>
        <p:grpSpPr>
          <a:xfrm>
            <a:off x="672442" y="488835"/>
            <a:ext cx="2154734" cy="238118"/>
            <a:chOff x="1169102" y="2039490"/>
            <a:chExt cx="7663768" cy="846917"/>
          </a:xfrm>
          <a:solidFill>
            <a:schemeClr val="bg1"/>
          </a:solidFill>
        </p:grpSpPr>
        <p:pic>
          <p:nvPicPr>
            <p:cNvPr id="8" name="Graphic 7">
              <a:extLst>
                <a:ext uri="{FF2B5EF4-FFF2-40B4-BE49-F238E27FC236}">
                  <a16:creationId xmlns:a16="http://schemas.microsoft.com/office/drawing/2014/main" id="{9AFE01B7-6011-1E48-912D-A39C90ED904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69102" y="2238361"/>
              <a:ext cx="979797" cy="587878"/>
            </a:xfrm>
            <a:prstGeom prst="rect">
              <a:avLst/>
            </a:prstGeom>
          </p:spPr>
        </p:pic>
        <p:pic>
          <p:nvPicPr>
            <p:cNvPr id="9" name="Graphic 8">
              <a:extLst>
                <a:ext uri="{FF2B5EF4-FFF2-40B4-BE49-F238E27FC236}">
                  <a16:creationId xmlns:a16="http://schemas.microsoft.com/office/drawing/2014/main" id="{7E7E9CE2-B368-0546-AE1E-CF58847592D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850920" y="2167889"/>
              <a:ext cx="783838" cy="718518"/>
            </a:xfrm>
            <a:prstGeom prst="rect">
              <a:avLst/>
            </a:prstGeom>
          </p:spPr>
        </p:pic>
        <p:pic>
          <p:nvPicPr>
            <p:cNvPr id="10" name="Graphic 9">
              <a:extLst>
                <a:ext uri="{FF2B5EF4-FFF2-40B4-BE49-F238E27FC236}">
                  <a16:creationId xmlns:a16="http://schemas.microsoft.com/office/drawing/2014/main" id="{D910692C-B9A1-C342-8C0F-B7AADFB3A2B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459431" y="2039490"/>
              <a:ext cx="674971" cy="783837"/>
            </a:xfrm>
            <a:prstGeom prst="rect">
              <a:avLst/>
            </a:prstGeom>
          </p:spPr>
        </p:pic>
        <p:pic>
          <p:nvPicPr>
            <p:cNvPr id="11" name="Graphic 10">
              <a:extLst>
                <a:ext uri="{FF2B5EF4-FFF2-40B4-BE49-F238E27FC236}">
                  <a16:creationId xmlns:a16="http://schemas.microsoft.com/office/drawing/2014/main" id="{6A5A1222-4644-D248-AED5-BB3CF0F5F1A8}"/>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983713" y="2049644"/>
              <a:ext cx="849157" cy="827383"/>
            </a:xfrm>
            <a:prstGeom prst="rect">
              <a:avLst/>
            </a:prstGeom>
          </p:spPr>
        </p:pic>
        <p:pic>
          <p:nvPicPr>
            <p:cNvPr id="12" name="Graphic 11">
              <a:extLst>
                <a:ext uri="{FF2B5EF4-FFF2-40B4-BE49-F238E27FC236}">
                  <a16:creationId xmlns:a16="http://schemas.microsoft.com/office/drawing/2014/main" id="{F1655786-26D4-F14A-8BF1-265AC780A161}"/>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668604" y="2122503"/>
              <a:ext cx="849157" cy="740291"/>
            </a:xfrm>
            <a:prstGeom prst="rect">
              <a:avLst/>
            </a:prstGeom>
          </p:spPr>
        </p:pic>
      </p:grpSp>
    </p:spTree>
    <p:extLst>
      <p:ext uri="{BB962C8B-B14F-4D97-AF65-F5344CB8AC3E}">
        <p14:creationId xmlns:p14="http://schemas.microsoft.com/office/powerpoint/2010/main" val="2543847570"/>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FB1F40-9531-1947-B89E-0945A3EF4778}"/>
              </a:ext>
            </a:extLst>
          </p:cNvPr>
          <p:cNvSpPr>
            <a:spLocks noGrp="1"/>
          </p:cNvSpPr>
          <p:nvPr>
            <p:ph type="title"/>
          </p:nvPr>
        </p:nvSpPr>
        <p:spPr>
          <a:xfrm>
            <a:off x="685800" y="238125"/>
            <a:ext cx="11058525" cy="976313"/>
          </a:xfrm>
        </p:spPr>
        <p:txBody>
          <a:bodyPr anchor="ctr">
            <a:normAutofit/>
          </a:bodyPr>
          <a:lstStyle>
            <a:lvl1pPr>
              <a:defRPr sz="3600" b="1"/>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95E55F84-BC30-1A49-8752-BC82A5D64473}"/>
              </a:ext>
            </a:extLst>
          </p:cNvPr>
          <p:cNvSpPr>
            <a:spLocks noGrp="1"/>
          </p:cNvSpPr>
          <p:nvPr>
            <p:ph idx="1"/>
          </p:nvPr>
        </p:nvSpPr>
        <p:spPr>
          <a:xfrm>
            <a:off x="695325" y="1387475"/>
            <a:ext cx="11058525"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Slide Number Placeholder 5">
            <a:extLst>
              <a:ext uri="{FF2B5EF4-FFF2-40B4-BE49-F238E27FC236}">
                <a16:creationId xmlns:a16="http://schemas.microsoft.com/office/drawing/2014/main" id="{5B7EA859-DB17-884B-9273-EE11358705FE}"/>
              </a:ext>
            </a:extLst>
          </p:cNvPr>
          <p:cNvSpPr>
            <a:spLocks noGrp="1"/>
          </p:cNvSpPr>
          <p:nvPr>
            <p:ph type="sldNum" sz="quarter" idx="12"/>
          </p:nvPr>
        </p:nvSpPr>
        <p:spPr>
          <a:xfrm>
            <a:off x="0" y="6337300"/>
            <a:ext cx="685800" cy="365125"/>
          </a:xfrm>
        </p:spPr>
        <p:txBody>
          <a:bodyPr/>
          <a:lstStyle>
            <a:lvl1pPr algn="r">
              <a:defRPr sz="1600">
                <a:solidFill>
                  <a:srgbClr val="333333"/>
                </a:solidFill>
              </a:defRPr>
            </a:lvl1pPr>
          </a:lstStyle>
          <a:p>
            <a:fld id="{2FA352AA-8A82-6049-B18F-07539F444994}" type="slidenum">
              <a:rPr lang="en-US" smtClean="0"/>
              <a:pPr/>
              <a:t>‹#›</a:t>
            </a:fld>
            <a:endParaRPr lang="en-US"/>
          </a:p>
        </p:txBody>
      </p:sp>
      <p:sp>
        <p:nvSpPr>
          <p:cNvPr id="8" name="TextBox 7">
            <a:extLst>
              <a:ext uri="{FF2B5EF4-FFF2-40B4-BE49-F238E27FC236}">
                <a16:creationId xmlns:a16="http://schemas.microsoft.com/office/drawing/2014/main" id="{1E4C2EBD-BD57-824A-8F28-D55C09CD1589}"/>
              </a:ext>
            </a:extLst>
          </p:cNvPr>
          <p:cNvSpPr txBox="1"/>
          <p:nvPr userDrawn="1"/>
        </p:nvSpPr>
        <p:spPr>
          <a:xfrm>
            <a:off x="619125" y="6457950"/>
            <a:ext cx="2727029" cy="20005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700">
                <a:solidFill>
                  <a:schemeClr val="accent3"/>
                </a:solidFill>
              </a:rPr>
              <a:t>© Presidio, Inc. All rights reserved. Proprietary and Confidential. </a:t>
            </a:r>
          </a:p>
        </p:txBody>
      </p:sp>
      <p:cxnSp>
        <p:nvCxnSpPr>
          <p:cNvPr id="10" name="Straight Connector 9">
            <a:extLst>
              <a:ext uri="{FF2B5EF4-FFF2-40B4-BE49-F238E27FC236}">
                <a16:creationId xmlns:a16="http://schemas.microsoft.com/office/drawing/2014/main" id="{AD5F566E-46FA-C741-B536-7108E3C45AAE}"/>
              </a:ext>
            </a:extLst>
          </p:cNvPr>
          <p:cNvCxnSpPr>
            <a:cxnSpLocks/>
          </p:cNvCxnSpPr>
          <p:nvPr userDrawn="1"/>
        </p:nvCxnSpPr>
        <p:spPr>
          <a:xfrm>
            <a:off x="723900" y="6429375"/>
            <a:ext cx="9544050" cy="0"/>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11" name="Graphic 10">
            <a:extLst>
              <a:ext uri="{FF2B5EF4-FFF2-40B4-BE49-F238E27FC236}">
                <a16:creationId xmlns:a16="http://schemas.microsoft.com/office/drawing/2014/main" id="{0288BA69-B421-F641-BAE1-59F928B6386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434888" y="6391274"/>
            <a:ext cx="1333508" cy="190501"/>
          </a:xfrm>
          <a:prstGeom prst="rect">
            <a:avLst/>
          </a:prstGeom>
        </p:spPr>
      </p:pic>
      <p:sp>
        <p:nvSpPr>
          <p:cNvPr id="14" name="Rectangle 13">
            <a:extLst>
              <a:ext uri="{FF2B5EF4-FFF2-40B4-BE49-F238E27FC236}">
                <a16:creationId xmlns:a16="http://schemas.microsoft.com/office/drawing/2014/main" id="{0843EF82-1AD0-694C-90E1-4BADCB03E306}"/>
              </a:ext>
            </a:extLst>
          </p:cNvPr>
          <p:cNvSpPr/>
          <p:nvPr userDrawn="1"/>
        </p:nvSpPr>
        <p:spPr>
          <a:xfrm>
            <a:off x="781050" y="0"/>
            <a:ext cx="561975" cy="666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Graphic 16">
            <a:extLst>
              <a:ext uri="{FF2B5EF4-FFF2-40B4-BE49-F238E27FC236}">
                <a16:creationId xmlns:a16="http://schemas.microsoft.com/office/drawing/2014/main" id="{CB03EFFE-9932-5F4B-AADB-5F183ED6DA67}"/>
              </a:ext>
            </a:extLst>
          </p:cNvPr>
          <p:cNvPicPr>
            <a:picLocks noChangeAspect="1"/>
          </p:cNvPicPr>
          <p:nvPr userDrawn="1"/>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 y="279915"/>
            <a:ext cx="400385" cy="864831"/>
          </a:xfrm>
          <a:prstGeom prst="rect">
            <a:avLst/>
          </a:prstGeom>
        </p:spPr>
      </p:pic>
    </p:spTree>
    <p:extLst>
      <p:ext uri="{BB962C8B-B14F-4D97-AF65-F5344CB8AC3E}">
        <p14:creationId xmlns:p14="http://schemas.microsoft.com/office/powerpoint/2010/main" val="4100875978"/>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1965FD4-BFC8-2645-80C5-257E7C3491FF}"/>
              </a:ext>
            </a:extLst>
          </p:cNvPr>
          <p:cNvSpPr>
            <a:spLocks noGrp="1"/>
          </p:cNvSpPr>
          <p:nvPr>
            <p:ph sz="half" idx="1"/>
          </p:nvPr>
        </p:nvSpPr>
        <p:spPr>
          <a:xfrm>
            <a:off x="685799" y="1482725"/>
            <a:ext cx="4857751"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9E1334BC-9620-1342-AFAF-71B696757653}"/>
              </a:ext>
            </a:extLst>
          </p:cNvPr>
          <p:cNvSpPr>
            <a:spLocks noGrp="1"/>
          </p:cNvSpPr>
          <p:nvPr>
            <p:ph sz="half" idx="2"/>
          </p:nvPr>
        </p:nvSpPr>
        <p:spPr>
          <a:xfrm>
            <a:off x="6181725" y="1482725"/>
            <a:ext cx="52578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22" name="Title 1">
            <a:extLst>
              <a:ext uri="{FF2B5EF4-FFF2-40B4-BE49-F238E27FC236}">
                <a16:creationId xmlns:a16="http://schemas.microsoft.com/office/drawing/2014/main" id="{98872BA3-7806-A643-9FE8-1CB1CD1A7154}"/>
              </a:ext>
            </a:extLst>
          </p:cNvPr>
          <p:cNvSpPr>
            <a:spLocks noGrp="1"/>
          </p:cNvSpPr>
          <p:nvPr>
            <p:ph type="title"/>
          </p:nvPr>
        </p:nvSpPr>
        <p:spPr>
          <a:xfrm>
            <a:off x="685800" y="238125"/>
            <a:ext cx="11058525" cy="976313"/>
          </a:xfrm>
        </p:spPr>
        <p:txBody>
          <a:bodyPr anchor="ctr">
            <a:normAutofit/>
          </a:bodyPr>
          <a:lstStyle>
            <a:lvl1pPr>
              <a:defRPr sz="3600" b="1"/>
            </a:lvl1pPr>
          </a:lstStyle>
          <a:p>
            <a:r>
              <a:rPr lang="en-GB"/>
              <a:t>Click to edit Master title style</a:t>
            </a:r>
            <a:endParaRPr lang="en-US"/>
          </a:p>
        </p:txBody>
      </p:sp>
      <p:pic>
        <p:nvPicPr>
          <p:cNvPr id="25" name="Graphic 24">
            <a:extLst>
              <a:ext uri="{FF2B5EF4-FFF2-40B4-BE49-F238E27FC236}">
                <a16:creationId xmlns:a16="http://schemas.microsoft.com/office/drawing/2014/main" id="{A180C14E-35A8-4146-A8E3-9F4B77458F84}"/>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 y="279915"/>
            <a:ext cx="400385" cy="864831"/>
          </a:xfrm>
          <a:prstGeom prst="rect">
            <a:avLst/>
          </a:prstGeom>
        </p:spPr>
      </p:pic>
      <p:sp>
        <p:nvSpPr>
          <p:cNvPr id="10" name="Slide Number Placeholder 5">
            <a:extLst>
              <a:ext uri="{FF2B5EF4-FFF2-40B4-BE49-F238E27FC236}">
                <a16:creationId xmlns:a16="http://schemas.microsoft.com/office/drawing/2014/main" id="{77B8F143-7118-4D4F-8348-D631A3E33F4C}"/>
              </a:ext>
            </a:extLst>
          </p:cNvPr>
          <p:cNvSpPr>
            <a:spLocks noGrp="1"/>
          </p:cNvSpPr>
          <p:nvPr>
            <p:ph type="sldNum" sz="quarter" idx="12"/>
          </p:nvPr>
        </p:nvSpPr>
        <p:spPr>
          <a:xfrm>
            <a:off x="0" y="6337300"/>
            <a:ext cx="685800" cy="365125"/>
          </a:xfrm>
        </p:spPr>
        <p:txBody>
          <a:bodyPr/>
          <a:lstStyle>
            <a:lvl1pPr algn="r">
              <a:defRPr sz="1600">
                <a:solidFill>
                  <a:srgbClr val="333333"/>
                </a:solidFill>
              </a:defRPr>
            </a:lvl1pPr>
          </a:lstStyle>
          <a:p>
            <a:fld id="{2FA352AA-8A82-6049-B18F-07539F444994}" type="slidenum">
              <a:rPr lang="en-US" smtClean="0"/>
              <a:pPr/>
              <a:t>‹#›</a:t>
            </a:fld>
            <a:endParaRPr lang="en-US"/>
          </a:p>
        </p:txBody>
      </p:sp>
      <p:sp>
        <p:nvSpPr>
          <p:cNvPr id="11" name="TextBox 10">
            <a:extLst>
              <a:ext uri="{FF2B5EF4-FFF2-40B4-BE49-F238E27FC236}">
                <a16:creationId xmlns:a16="http://schemas.microsoft.com/office/drawing/2014/main" id="{30ED0AE0-CE70-5443-B2C3-4F227BB64963}"/>
              </a:ext>
            </a:extLst>
          </p:cNvPr>
          <p:cNvSpPr txBox="1"/>
          <p:nvPr userDrawn="1"/>
        </p:nvSpPr>
        <p:spPr>
          <a:xfrm>
            <a:off x="619125" y="6457950"/>
            <a:ext cx="2727029" cy="20005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700">
                <a:solidFill>
                  <a:schemeClr val="accent3"/>
                </a:solidFill>
              </a:rPr>
              <a:t>© Presidio, Inc. All rights reserved. Proprietary and Confidential. </a:t>
            </a:r>
          </a:p>
        </p:txBody>
      </p:sp>
      <p:cxnSp>
        <p:nvCxnSpPr>
          <p:cNvPr id="12" name="Straight Connector 11">
            <a:extLst>
              <a:ext uri="{FF2B5EF4-FFF2-40B4-BE49-F238E27FC236}">
                <a16:creationId xmlns:a16="http://schemas.microsoft.com/office/drawing/2014/main" id="{4B5FC6F1-49BF-EC46-9150-8DC7BF43D66B}"/>
              </a:ext>
            </a:extLst>
          </p:cNvPr>
          <p:cNvCxnSpPr>
            <a:cxnSpLocks/>
          </p:cNvCxnSpPr>
          <p:nvPr userDrawn="1"/>
        </p:nvCxnSpPr>
        <p:spPr>
          <a:xfrm>
            <a:off x="723900" y="6429375"/>
            <a:ext cx="9544050" cy="0"/>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13" name="Graphic 12">
            <a:extLst>
              <a:ext uri="{FF2B5EF4-FFF2-40B4-BE49-F238E27FC236}">
                <a16:creationId xmlns:a16="http://schemas.microsoft.com/office/drawing/2014/main" id="{320D750B-DF23-464B-B556-3EDA59333758}"/>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434888" y="6391274"/>
            <a:ext cx="1333508" cy="190501"/>
          </a:xfrm>
          <a:prstGeom prst="rect">
            <a:avLst/>
          </a:prstGeom>
        </p:spPr>
      </p:pic>
    </p:spTree>
    <p:extLst>
      <p:ext uri="{BB962C8B-B14F-4D97-AF65-F5344CB8AC3E}">
        <p14:creationId xmlns:p14="http://schemas.microsoft.com/office/powerpoint/2010/main" val="236959850"/>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1B7A7B62-E4FA-0C40-A066-4DBE6DB24532}"/>
              </a:ext>
            </a:extLst>
          </p:cNvPr>
          <p:cNvSpPr>
            <a:spLocks noGrp="1"/>
          </p:cNvSpPr>
          <p:nvPr>
            <p:ph type="title"/>
          </p:nvPr>
        </p:nvSpPr>
        <p:spPr>
          <a:xfrm>
            <a:off x="685800" y="238125"/>
            <a:ext cx="11058525" cy="976313"/>
          </a:xfrm>
        </p:spPr>
        <p:txBody>
          <a:bodyPr anchor="ctr">
            <a:normAutofit/>
          </a:bodyPr>
          <a:lstStyle>
            <a:lvl1pPr>
              <a:defRPr sz="3600" b="1"/>
            </a:lvl1pPr>
          </a:lstStyle>
          <a:p>
            <a:r>
              <a:rPr lang="en-GB"/>
              <a:t>Click to edit Master title style</a:t>
            </a:r>
            <a:endParaRPr lang="en-US"/>
          </a:p>
        </p:txBody>
      </p:sp>
      <p:pic>
        <p:nvPicPr>
          <p:cNvPr id="8" name="Graphic 7">
            <a:extLst>
              <a:ext uri="{FF2B5EF4-FFF2-40B4-BE49-F238E27FC236}">
                <a16:creationId xmlns:a16="http://schemas.microsoft.com/office/drawing/2014/main" id="{D282024A-E496-2244-A065-4B34E0812521}"/>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 y="279915"/>
            <a:ext cx="400385" cy="864831"/>
          </a:xfrm>
          <a:prstGeom prst="rect">
            <a:avLst/>
          </a:prstGeom>
        </p:spPr>
      </p:pic>
      <p:sp>
        <p:nvSpPr>
          <p:cNvPr id="9" name="Slide Number Placeholder 5">
            <a:extLst>
              <a:ext uri="{FF2B5EF4-FFF2-40B4-BE49-F238E27FC236}">
                <a16:creationId xmlns:a16="http://schemas.microsoft.com/office/drawing/2014/main" id="{621C3A0F-DE76-1B4F-94C1-1DE85E464E59}"/>
              </a:ext>
            </a:extLst>
          </p:cNvPr>
          <p:cNvSpPr>
            <a:spLocks noGrp="1"/>
          </p:cNvSpPr>
          <p:nvPr>
            <p:ph type="sldNum" sz="quarter" idx="12"/>
          </p:nvPr>
        </p:nvSpPr>
        <p:spPr>
          <a:xfrm>
            <a:off x="0" y="6337300"/>
            <a:ext cx="685800" cy="365125"/>
          </a:xfrm>
        </p:spPr>
        <p:txBody>
          <a:bodyPr/>
          <a:lstStyle>
            <a:lvl1pPr algn="r">
              <a:defRPr sz="1600">
                <a:solidFill>
                  <a:srgbClr val="333333"/>
                </a:solidFill>
              </a:defRPr>
            </a:lvl1pPr>
          </a:lstStyle>
          <a:p>
            <a:fld id="{2FA352AA-8A82-6049-B18F-07539F444994}" type="slidenum">
              <a:rPr lang="en-US" smtClean="0"/>
              <a:pPr/>
              <a:t>‹#›</a:t>
            </a:fld>
            <a:endParaRPr lang="en-US"/>
          </a:p>
        </p:txBody>
      </p:sp>
      <p:sp>
        <p:nvSpPr>
          <p:cNvPr id="10" name="TextBox 9">
            <a:extLst>
              <a:ext uri="{FF2B5EF4-FFF2-40B4-BE49-F238E27FC236}">
                <a16:creationId xmlns:a16="http://schemas.microsoft.com/office/drawing/2014/main" id="{D4C21650-0D40-9844-94AA-AAF6B8123D81}"/>
              </a:ext>
            </a:extLst>
          </p:cNvPr>
          <p:cNvSpPr txBox="1"/>
          <p:nvPr userDrawn="1"/>
        </p:nvSpPr>
        <p:spPr>
          <a:xfrm>
            <a:off x="619125" y="6457950"/>
            <a:ext cx="2727029" cy="20005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700">
                <a:solidFill>
                  <a:schemeClr val="accent3"/>
                </a:solidFill>
              </a:rPr>
              <a:t>© Presidio, Inc. All rights reserved. Proprietary and Confidential. </a:t>
            </a:r>
          </a:p>
        </p:txBody>
      </p:sp>
      <p:cxnSp>
        <p:nvCxnSpPr>
          <p:cNvPr id="11" name="Straight Connector 10">
            <a:extLst>
              <a:ext uri="{FF2B5EF4-FFF2-40B4-BE49-F238E27FC236}">
                <a16:creationId xmlns:a16="http://schemas.microsoft.com/office/drawing/2014/main" id="{0B7B25FA-032B-9C47-BA37-B29AC7F7529D}"/>
              </a:ext>
            </a:extLst>
          </p:cNvPr>
          <p:cNvCxnSpPr>
            <a:cxnSpLocks/>
          </p:cNvCxnSpPr>
          <p:nvPr userDrawn="1"/>
        </p:nvCxnSpPr>
        <p:spPr>
          <a:xfrm>
            <a:off x="723900" y="6429375"/>
            <a:ext cx="9544050" cy="0"/>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16" name="Graphic 15">
            <a:extLst>
              <a:ext uri="{FF2B5EF4-FFF2-40B4-BE49-F238E27FC236}">
                <a16:creationId xmlns:a16="http://schemas.microsoft.com/office/drawing/2014/main" id="{F0F449D0-EA43-0C40-BBAD-0713394FEE8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434888" y="6391274"/>
            <a:ext cx="1333508" cy="190501"/>
          </a:xfrm>
          <a:prstGeom prst="rect">
            <a:avLst/>
          </a:prstGeom>
        </p:spPr>
      </p:pic>
    </p:spTree>
    <p:extLst>
      <p:ext uri="{BB962C8B-B14F-4D97-AF65-F5344CB8AC3E}">
        <p14:creationId xmlns:p14="http://schemas.microsoft.com/office/powerpoint/2010/main" val="1622971242"/>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Footer Only">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D16A2293-94DB-4C41-BC14-9D00ABE46DB0}"/>
              </a:ext>
            </a:extLst>
          </p:cNvPr>
          <p:cNvSpPr>
            <a:spLocks noGrp="1"/>
          </p:cNvSpPr>
          <p:nvPr>
            <p:ph type="sldNum" sz="quarter" idx="12"/>
          </p:nvPr>
        </p:nvSpPr>
        <p:spPr>
          <a:xfrm>
            <a:off x="0" y="6337300"/>
            <a:ext cx="685800" cy="365125"/>
          </a:xfrm>
        </p:spPr>
        <p:txBody>
          <a:bodyPr/>
          <a:lstStyle>
            <a:lvl1pPr algn="r">
              <a:defRPr sz="1600">
                <a:solidFill>
                  <a:srgbClr val="333333"/>
                </a:solidFill>
              </a:defRPr>
            </a:lvl1pPr>
          </a:lstStyle>
          <a:p>
            <a:fld id="{2FA352AA-8A82-6049-B18F-07539F444994}" type="slidenum">
              <a:rPr lang="en-US" smtClean="0"/>
              <a:pPr/>
              <a:t>‹#›</a:t>
            </a:fld>
            <a:endParaRPr lang="en-US"/>
          </a:p>
        </p:txBody>
      </p:sp>
      <p:sp>
        <p:nvSpPr>
          <p:cNvPr id="7" name="TextBox 6">
            <a:extLst>
              <a:ext uri="{FF2B5EF4-FFF2-40B4-BE49-F238E27FC236}">
                <a16:creationId xmlns:a16="http://schemas.microsoft.com/office/drawing/2014/main" id="{745A33D0-E3C4-1249-A9A8-CE90075382D9}"/>
              </a:ext>
            </a:extLst>
          </p:cNvPr>
          <p:cNvSpPr txBox="1"/>
          <p:nvPr userDrawn="1"/>
        </p:nvSpPr>
        <p:spPr>
          <a:xfrm>
            <a:off x="619125" y="6457950"/>
            <a:ext cx="2727029" cy="20005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700">
                <a:solidFill>
                  <a:schemeClr val="accent3"/>
                </a:solidFill>
              </a:rPr>
              <a:t>© Presidio, Inc. All rights reserved. Proprietary and Confidential. </a:t>
            </a:r>
          </a:p>
        </p:txBody>
      </p:sp>
      <p:cxnSp>
        <p:nvCxnSpPr>
          <p:cNvPr id="8" name="Straight Connector 7">
            <a:extLst>
              <a:ext uri="{FF2B5EF4-FFF2-40B4-BE49-F238E27FC236}">
                <a16:creationId xmlns:a16="http://schemas.microsoft.com/office/drawing/2014/main" id="{10A20ED7-2A5A-2449-9797-97038E624E4F}"/>
              </a:ext>
            </a:extLst>
          </p:cNvPr>
          <p:cNvCxnSpPr>
            <a:cxnSpLocks/>
          </p:cNvCxnSpPr>
          <p:nvPr userDrawn="1"/>
        </p:nvCxnSpPr>
        <p:spPr>
          <a:xfrm>
            <a:off x="723900" y="6429375"/>
            <a:ext cx="9544050" cy="0"/>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9" name="Graphic 8">
            <a:extLst>
              <a:ext uri="{FF2B5EF4-FFF2-40B4-BE49-F238E27FC236}">
                <a16:creationId xmlns:a16="http://schemas.microsoft.com/office/drawing/2014/main" id="{B7B471C6-DFC2-E344-BC22-1DA3C17D6B0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434888" y="6391274"/>
            <a:ext cx="1333508" cy="190501"/>
          </a:xfrm>
          <a:prstGeom prst="rect">
            <a:avLst/>
          </a:prstGeom>
        </p:spPr>
      </p:pic>
    </p:spTree>
    <p:extLst>
      <p:ext uri="{BB962C8B-B14F-4D97-AF65-F5344CB8AC3E}">
        <p14:creationId xmlns:p14="http://schemas.microsoft.com/office/powerpoint/2010/main" val="3594264331"/>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B82DECA-69DA-344B-9D57-C437866D468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321ED1DE-0CF0-5849-8B2C-8564B33B44A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Slide Number Placeholder 5">
            <a:extLst>
              <a:ext uri="{FF2B5EF4-FFF2-40B4-BE49-F238E27FC236}">
                <a16:creationId xmlns:a16="http://schemas.microsoft.com/office/drawing/2014/main" id="{3B679027-9C37-5149-AF76-9C7C76B740F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rgbClr val="333333"/>
                </a:solidFill>
              </a:defRPr>
            </a:lvl1pPr>
          </a:lstStyle>
          <a:p>
            <a:fld id="{2FA352AA-8A82-6049-B18F-07539F444994}" type="slidenum">
              <a:rPr lang="en-US" smtClean="0"/>
              <a:pPr/>
              <a:t>‹#›</a:t>
            </a:fld>
            <a:endParaRPr lang="en-US"/>
          </a:p>
        </p:txBody>
      </p:sp>
    </p:spTree>
    <p:extLst>
      <p:ext uri="{BB962C8B-B14F-4D97-AF65-F5344CB8AC3E}">
        <p14:creationId xmlns:p14="http://schemas.microsoft.com/office/powerpoint/2010/main" val="3688036796"/>
      </p:ext>
    </p:extLst>
  </p:cSld>
  <p:clrMap bg1="lt1" tx1="dk1" bg2="lt2" tx2="dk2" accent1="accent1" accent2="accent2" accent3="accent3" accent4="accent4" accent5="accent5" accent6="accent6" hlink="hlink" folHlink="folHlink"/>
  <p:sldLayoutIdLst>
    <p:sldLayoutId id="2147483649" r:id="rId1"/>
    <p:sldLayoutId id="2147483678" r:id="rId2"/>
    <p:sldLayoutId id="2147483660" r:id="rId3"/>
    <p:sldLayoutId id="2147483662" r:id="rId4"/>
    <p:sldLayoutId id="2147483679" r:id="rId5"/>
    <p:sldLayoutId id="2147483650" r:id="rId6"/>
    <p:sldLayoutId id="2147483652" r:id="rId7"/>
    <p:sldLayoutId id="2147483656" r:id="rId8"/>
    <p:sldLayoutId id="2147483658" r:id="rId9"/>
    <p:sldLayoutId id="2147483655" r:id="rId10"/>
    <p:sldLayoutId id="2147483668" r:id="rId11"/>
    <p:sldLayoutId id="2147483677" r:id="rId12"/>
    <p:sldLayoutId id="2147483651" r:id="rId13"/>
    <p:sldLayoutId id="2147483654" r:id="rId14"/>
    <p:sldLayoutId id="2147483680" r:id="rId15"/>
  </p:sldLayoutIdLst>
  <p:hf sldNum="0" hdr="0" ftr="0" dt="0"/>
  <p:txStyles>
    <p:titleStyle>
      <a:lvl1pPr algn="l" defTabSz="914400" rtl="0" eaLnBrk="1" latinLnBrk="0" hangingPunct="1">
        <a:lnSpc>
          <a:spcPct val="90000"/>
        </a:lnSpc>
        <a:spcBef>
          <a:spcPct val="0"/>
        </a:spcBef>
        <a:buNone/>
        <a:defRPr sz="4400" kern="1200">
          <a:solidFill>
            <a:srgbClr val="333333"/>
          </a:solidFill>
          <a:latin typeface="+mj-lt"/>
          <a:ea typeface="+mj-ea"/>
          <a:cs typeface="+mj-cs"/>
        </a:defRPr>
      </a:lvl1pPr>
    </p:titleStyle>
    <p:bodyStyle>
      <a:lvl1pPr marL="228600" indent="-228600" algn="l" defTabSz="914400" rtl="0" eaLnBrk="1" latinLnBrk="0" hangingPunct="1">
        <a:lnSpc>
          <a:spcPct val="90000"/>
        </a:lnSpc>
        <a:spcBef>
          <a:spcPts val="1000"/>
        </a:spcBef>
        <a:buClr>
          <a:schemeClr val="tx2"/>
        </a:buClr>
        <a:buFont typeface="Arial" panose="020B0604020202020204" pitchFamily="34" charset="0"/>
        <a:buChar char="•"/>
        <a:defRPr sz="2800" kern="1200">
          <a:solidFill>
            <a:srgbClr val="333333"/>
          </a:solidFill>
          <a:latin typeface="+mn-lt"/>
          <a:ea typeface="+mn-ea"/>
          <a:cs typeface="+mn-cs"/>
        </a:defRPr>
      </a:lvl1pPr>
      <a:lvl2pPr marL="635000" indent="-228600" algn="l" defTabSz="914400" rtl="0" eaLnBrk="1" latinLnBrk="0" hangingPunct="1">
        <a:lnSpc>
          <a:spcPct val="90000"/>
        </a:lnSpc>
        <a:spcBef>
          <a:spcPts val="500"/>
        </a:spcBef>
        <a:buClr>
          <a:schemeClr val="accent5"/>
        </a:buClr>
        <a:buFont typeface="Arial" panose="020B0604020202020204" pitchFamily="34" charset="0"/>
        <a:buChar char="•"/>
        <a:tabLst/>
        <a:defRPr sz="2400" kern="1200">
          <a:solidFill>
            <a:schemeClr val="accent5"/>
          </a:solidFill>
          <a:latin typeface="+mn-lt"/>
          <a:ea typeface="+mn-ea"/>
          <a:cs typeface="+mn-cs"/>
        </a:defRPr>
      </a:lvl2pPr>
      <a:lvl3pPr marL="804863" indent="-169863" algn="l" defTabSz="914400" rtl="0" eaLnBrk="1" latinLnBrk="0" hangingPunct="1">
        <a:lnSpc>
          <a:spcPct val="90000"/>
        </a:lnSpc>
        <a:spcBef>
          <a:spcPts val="500"/>
        </a:spcBef>
        <a:buFont typeface="Arial" panose="020B0604020202020204" pitchFamily="34" charset="0"/>
        <a:buChar char="•"/>
        <a:tabLst/>
        <a:defRPr sz="2000" kern="1200">
          <a:solidFill>
            <a:schemeClr val="accent5"/>
          </a:solidFill>
          <a:latin typeface="+mn-lt"/>
          <a:ea typeface="+mn-ea"/>
          <a:cs typeface="+mn-cs"/>
        </a:defRPr>
      </a:lvl3pPr>
      <a:lvl4pPr marL="1146175" indent="-284163" algn="l" defTabSz="914400" rtl="0" eaLnBrk="1" latinLnBrk="0" hangingPunct="1">
        <a:lnSpc>
          <a:spcPct val="90000"/>
        </a:lnSpc>
        <a:spcBef>
          <a:spcPts val="500"/>
        </a:spcBef>
        <a:buFont typeface="Arial" panose="020B0604020202020204" pitchFamily="34" charset="0"/>
        <a:buChar char="•"/>
        <a:tabLst/>
        <a:defRPr sz="1800" kern="1200">
          <a:solidFill>
            <a:schemeClr val="accent5"/>
          </a:solidFill>
          <a:latin typeface="+mn-lt"/>
          <a:ea typeface="+mn-ea"/>
          <a:cs typeface="+mn-cs"/>
        </a:defRPr>
      </a:lvl4pPr>
      <a:lvl5pPr marL="1430338" indent="-284163" algn="l" defTabSz="914400" rtl="0" eaLnBrk="1" latinLnBrk="0" hangingPunct="1">
        <a:lnSpc>
          <a:spcPct val="90000"/>
        </a:lnSpc>
        <a:spcBef>
          <a:spcPts val="500"/>
        </a:spcBef>
        <a:buFont typeface="Arial" panose="020B0604020202020204" pitchFamily="34" charset="0"/>
        <a:buChar char="•"/>
        <a:tabLst/>
        <a:defRPr sz="1800" kern="1200">
          <a:solidFill>
            <a:schemeClr val="accent5"/>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hyperlink" Target="https://learn.microsoft.com/en-us/azure/cloud-adoption-framework/ready/landing-zone/" TargetMode="External"/><Relationship Id="rId2" Type="http://schemas.openxmlformats.org/officeDocument/2006/relationships/hyperlink" Target="https://docs.aws.amazon.com/prescriptive-guidance/latest/migration-aws-environment/welcome.html" TargetMode="External"/><Relationship Id="rId1" Type="http://schemas.openxmlformats.org/officeDocument/2006/relationships/slideLayout" Target="../slideLayouts/slideLayout6.xml"/><Relationship Id="rId5" Type="http://schemas.openxmlformats.org/officeDocument/2006/relationships/hyperlink" Target="https://aws.amazon.com/cloud-migration/how-to-migrate/" TargetMode="External"/><Relationship Id="rId4" Type="http://schemas.openxmlformats.org/officeDocument/2006/relationships/hyperlink" Target="https://cloud.google.com/architecture/security-foundations/printable"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jpeg"/><Relationship Id="rId1" Type="http://schemas.openxmlformats.org/officeDocument/2006/relationships/slideLayout" Target="../slideLayouts/slideLayout6.xml"/><Relationship Id="rId4" Type="http://schemas.openxmlformats.org/officeDocument/2006/relationships/image" Target="../media/image38.png"/></Relationships>
</file>

<file path=ppt/slides/_rels/slide2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8680CC-566C-C244-9527-A6DE0691F58D}"/>
              </a:ext>
            </a:extLst>
          </p:cNvPr>
          <p:cNvSpPr>
            <a:spLocks noGrp="1"/>
          </p:cNvSpPr>
          <p:nvPr>
            <p:ph type="ctrTitle"/>
          </p:nvPr>
        </p:nvSpPr>
        <p:spPr>
          <a:xfrm>
            <a:off x="525250" y="1888002"/>
            <a:ext cx="6491567" cy="1985255"/>
          </a:xfrm>
        </p:spPr>
        <p:txBody>
          <a:bodyPr anchor="b">
            <a:normAutofit/>
          </a:bodyPr>
          <a:lstStyle/>
          <a:p>
            <a:r>
              <a:rPr lang="en-US" sz="4200"/>
              <a:t>Migration Training</a:t>
            </a:r>
            <a:br>
              <a:rPr lang="en-US" sz="4200"/>
            </a:br>
            <a:br>
              <a:rPr lang="en-US" sz="4200"/>
            </a:br>
            <a:endParaRPr lang="en-US" sz="4200"/>
          </a:p>
        </p:txBody>
      </p:sp>
      <p:sp>
        <p:nvSpPr>
          <p:cNvPr id="7" name="Subtitle 2">
            <a:extLst>
              <a:ext uri="{FF2B5EF4-FFF2-40B4-BE49-F238E27FC236}">
                <a16:creationId xmlns:a16="http://schemas.microsoft.com/office/drawing/2014/main" id="{9154611E-B2D5-FAA8-861C-C4114FA7A0BC}"/>
              </a:ext>
            </a:extLst>
          </p:cNvPr>
          <p:cNvSpPr>
            <a:spLocks noGrp="1"/>
          </p:cNvSpPr>
          <p:nvPr>
            <p:ph type="subTitle" idx="1"/>
          </p:nvPr>
        </p:nvSpPr>
        <p:spPr>
          <a:xfrm>
            <a:off x="525251" y="4075150"/>
            <a:ext cx="5940863" cy="1160168"/>
          </a:xfrm>
        </p:spPr>
        <p:txBody>
          <a:bodyPr vert="horz" lIns="91440" tIns="45720" rIns="91440" bIns="45720" rtlCol="0" anchor="t">
            <a:normAutofit/>
          </a:bodyPr>
          <a:lstStyle/>
          <a:p>
            <a:r>
              <a:rPr lang="en-US">
                <a:cs typeface="Arial"/>
              </a:rPr>
              <a:t>Day 3</a:t>
            </a:r>
            <a:endParaRPr lang="en-US"/>
          </a:p>
        </p:txBody>
      </p:sp>
    </p:spTree>
    <p:extLst>
      <p:ext uri="{BB962C8B-B14F-4D97-AF65-F5344CB8AC3E}">
        <p14:creationId xmlns:p14="http://schemas.microsoft.com/office/powerpoint/2010/main" val="26345538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F7766-03E0-6349-3384-9C22957BE4D8}"/>
              </a:ext>
            </a:extLst>
          </p:cNvPr>
          <p:cNvSpPr>
            <a:spLocks noGrp="1"/>
          </p:cNvSpPr>
          <p:nvPr>
            <p:ph type="title"/>
          </p:nvPr>
        </p:nvSpPr>
        <p:spPr/>
        <p:txBody>
          <a:bodyPr/>
          <a:lstStyle/>
          <a:p>
            <a:r>
              <a:rPr lang="en-US"/>
              <a:t>LZ</a:t>
            </a:r>
            <a:r>
              <a:rPr lang="en-US" b="1"/>
              <a:t> </a:t>
            </a:r>
            <a:r>
              <a:rPr lang="en-US"/>
              <a:t>Architecture - Azure</a:t>
            </a:r>
          </a:p>
        </p:txBody>
      </p:sp>
      <p:pic>
        <p:nvPicPr>
          <p:cNvPr id="7" name="Content Placeholder 6" descr="A diagram of a network&#10;&#10;Description automatically generated">
            <a:extLst>
              <a:ext uri="{FF2B5EF4-FFF2-40B4-BE49-F238E27FC236}">
                <a16:creationId xmlns:a16="http://schemas.microsoft.com/office/drawing/2014/main" id="{C2C31787-5CFD-A489-D460-4B4098D275A7}"/>
              </a:ext>
            </a:extLst>
          </p:cNvPr>
          <p:cNvPicPr>
            <a:picLocks noGrp="1" noChangeAspect="1"/>
          </p:cNvPicPr>
          <p:nvPr>
            <p:ph idx="1"/>
          </p:nvPr>
        </p:nvPicPr>
        <p:blipFill>
          <a:blip r:embed="rId2"/>
          <a:stretch>
            <a:fillRect/>
          </a:stretch>
        </p:blipFill>
        <p:spPr>
          <a:xfrm>
            <a:off x="1462808" y="1387475"/>
            <a:ext cx="9269558" cy="4708147"/>
          </a:xfrm>
        </p:spPr>
      </p:pic>
    </p:spTree>
    <p:extLst>
      <p:ext uri="{BB962C8B-B14F-4D97-AF65-F5344CB8AC3E}">
        <p14:creationId xmlns:p14="http://schemas.microsoft.com/office/powerpoint/2010/main" val="42312784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F7766-03E0-6349-3384-9C22957BE4D8}"/>
              </a:ext>
            </a:extLst>
          </p:cNvPr>
          <p:cNvSpPr>
            <a:spLocks noGrp="1"/>
          </p:cNvSpPr>
          <p:nvPr>
            <p:ph type="title"/>
          </p:nvPr>
        </p:nvSpPr>
        <p:spPr/>
        <p:txBody>
          <a:bodyPr/>
          <a:lstStyle/>
          <a:p>
            <a:r>
              <a:rPr lang="en-US"/>
              <a:t>LZ</a:t>
            </a:r>
            <a:r>
              <a:rPr lang="en-US" b="1"/>
              <a:t> </a:t>
            </a:r>
            <a:r>
              <a:rPr lang="en-US"/>
              <a:t>Architecture - GCP</a:t>
            </a:r>
          </a:p>
        </p:txBody>
      </p:sp>
      <p:pic>
        <p:nvPicPr>
          <p:cNvPr id="10" name="Content Placeholder 9" descr="A diagram of a company&#10;&#10;Description automatically generated">
            <a:extLst>
              <a:ext uri="{FF2B5EF4-FFF2-40B4-BE49-F238E27FC236}">
                <a16:creationId xmlns:a16="http://schemas.microsoft.com/office/drawing/2014/main" id="{8138AE37-DBDC-46F6-8754-9AC1AF2BB957}"/>
              </a:ext>
            </a:extLst>
          </p:cNvPr>
          <p:cNvPicPr>
            <a:picLocks noGrp="1" noChangeAspect="1"/>
          </p:cNvPicPr>
          <p:nvPr>
            <p:ph idx="1"/>
          </p:nvPr>
        </p:nvPicPr>
        <p:blipFill>
          <a:blip r:embed="rId2"/>
          <a:stretch>
            <a:fillRect/>
          </a:stretch>
        </p:blipFill>
        <p:spPr>
          <a:xfrm>
            <a:off x="2103260" y="964724"/>
            <a:ext cx="7518756" cy="5402580"/>
          </a:xfrm>
        </p:spPr>
      </p:pic>
    </p:spTree>
    <p:extLst>
      <p:ext uri="{BB962C8B-B14F-4D97-AF65-F5344CB8AC3E}">
        <p14:creationId xmlns:p14="http://schemas.microsoft.com/office/powerpoint/2010/main" val="33564519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7DA530-CCA9-8FF5-9DB2-22F12FE34A8E}"/>
              </a:ext>
            </a:extLst>
          </p:cNvPr>
          <p:cNvSpPr>
            <a:spLocks noGrp="1"/>
          </p:cNvSpPr>
          <p:nvPr>
            <p:ph type="title"/>
          </p:nvPr>
        </p:nvSpPr>
        <p:spPr>
          <a:xfrm>
            <a:off x="685800" y="238125"/>
            <a:ext cx="11058525" cy="976313"/>
          </a:xfrm>
        </p:spPr>
        <p:txBody>
          <a:bodyPr anchor="ctr">
            <a:normAutofit/>
          </a:bodyPr>
          <a:lstStyle/>
          <a:p>
            <a:r>
              <a:rPr lang="en-US"/>
              <a:t>LZ Reference Links </a:t>
            </a:r>
          </a:p>
        </p:txBody>
      </p:sp>
      <p:sp>
        <p:nvSpPr>
          <p:cNvPr id="225" name="Content Placeholder 224">
            <a:extLst>
              <a:ext uri="{FF2B5EF4-FFF2-40B4-BE49-F238E27FC236}">
                <a16:creationId xmlns:a16="http://schemas.microsoft.com/office/drawing/2014/main" id="{72A79BD7-AE2E-EF73-0C03-1FD8123EDDA0}"/>
              </a:ext>
            </a:extLst>
          </p:cNvPr>
          <p:cNvSpPr>
            <a:spLocks noGrp="1"/>
          </p:cNvSpPr>
          <p:nvPr>
            <p:ph idx="1"/>
          </p:nvPr>
        </p:nvSpPr>
        <p:spPr/>
        <p:txBody>
          <a:bodyPr vert="horz" lIns="91440" tIns="45720" rIns="91440" bIns="45720" rtlCol="0" anchor="t">
            <a:normAutofit/>
          </a:bodyPr>
          <a:lstStyle/>
          <a:p>
            <a:pPr marL="0" indent="0">
              <a:lnSpc>
                <a:spcPct val="150000"/>
              </a:lnSpc>
              <a:buNone/>
            </a:pPr>
            <a:r>
              <a:rPr lang="en-US" sz="1800" b="1">
                <a:solidFill>
                  <a:schemeClr val="tx2">
                    <a:lumMod val="76000"/>
                  </a:schemeClr>
                </a:solidFill>
                <a:cs typeface="Arial" panose="020B0604020202020204"/>
              </a:rPr>
              <a:t>AWS:</a:t>
            </a:r>
            <a:endParaRPr lang="en-US">
              <a:solidFill>
                <a:schemeClr val="tx2">
                  <a:lumMod val="76000"/>
                </a:schemeClr>
              </a:solidFill>
            </a:endParaRPr>
          </a:p>
          <a:p>
            <a:pPr marL="0" indent="0">
              <a:lnSpc>
                <a:spcPct val="150000"/>
              </a:lnSpc>
              <a:buNone/>
            </a:pPr>
            <a:r>
              <a:rPr lang="en-US" sz="1800">
                <a:ea typeface="+mn-lt"/>
                <a:cs typeface="+mn-lt"/>
                <a:hlinkClick r:id="rId2"/>
              </a:rPr>
              <a:t>https://docs.aws.amazon.com/prescriptive-guidance/latest/migration-aws-environment/welcome.html</a:t>
            </a:r>
            <a:endParaRPr lang="en-US" sz="1800">
              <a:cs typeface="Arial"/>
            </a:endParaRPr>
          </a:p>
          <a:p>
            <a:pPr marL="0" indent="0">
              <a:lnSpc>
                <a:spcPct val="150000"/>
              </a:lnSpc>
              <a:buNone/>
            </a:pPr>
            <a:r>
              <a:rPr lang="en-US" sz="1800" b="1">
                <a:solidFill>
                  <a:schemeClr val="tx2">
                    <a:lumMod val="76000"/>
                  </a:schemeClr>
                </a:solidFill>
                <a:cs typeface="Arial" panose="020B0604020202020204"/>
              </a:rPr>
              <a:t>Azure:</a:t>
            </a:r>
          </a:p>
          <a:p>
            <a:pPr marL="0" indent="0">
              <a:lnSpc>
                <a:spcPct val="150000"/>
              </a:lnSpc>
              <a:buNone/>
            </a:pPr>
            <a:r>
              <a:rPr lang="en-US" sz="1800">
                <a:ea typeface="+mn-lt"/>
                <a:cs typeface="+mn-lt"/>
                <a:hlinkClick r:id="rId3"/>
              </a:rPr>
              <a:t>https://learn.microsoft.com/en-us/azure/cloud-adoption-framework/ready/landing-zone/</a:t>
            </a:r>
            <a:endParaRPr lang="en-US" sz="1800">
              <a:cs typeface="Arial"/>
            </a:endParaRPr>
          </a:p>
          <a:p>
            <a:pPr marL="0" indent="0">
              <a:lnSpc>
                <a:spcPct val="150000"/>
              </a:lnSpc>
              <a:buNone/>
            </a:pPr>
            <a:r>
              <a:rPr lang="en-US" sz="1800" b="1">
                <a:solidFill>
                  <a:schemeClr val="tx2">
                    <a:lumMod val="76000"/>
                  </a:schemeClr>
                </a:solidFill>
                <a:cs typeface="Arial" panose="020B0604020202020204"/>
              </a:rPr>
              <a:t>GCP: </a:t>
            </a:r>
            <a:endParaRPr lang="en-US" sz="1800" b="1">
              <a:solidFill>
                <a:schemeClr val="tx2">
                  <a:lumMod val="76000"/>
                </a:schemeClr>
              </a:solidFill>
              <a:ea typeface="+mn-lt"/>
              <a:cs typeface="+mn-lt"/>
            </a:endParaRPr>
          </a:p>
          <a:p>
            <a:pPr marL="0" indent="0">
              <a:lnSpc>
                <a:spcPct val="150000"/>
              </a:lnSpc>
              <a:buNone/>
            </a:pPr>
            <a:r>
              <a:rPr lang="en-US" sz="1800">
                <a:ea typeface="+mn-lt"/>
                <a:cs typeface="+mn-lt"/>
                <a:hlinkClick r:id="rId4"/>
              </a:rPr>
              <a:t>https://cloud.google.com/architecture/security-foundations/printable</a:t>
            </a:r>
            <a:endParaRPr lang="en-US" sz="1800">
              <a:ea typeface="+mn-lt"/>
              <a:cs typeface="+mn-lt"/>
            </a:endParaRPr>
          </a:p>
          <a:p>
            <a:pPr marL="0" indent="0">
              <a:lnSpc>
                <a:spcPct val="150000"/>
              </a:lnSpc>
              <a:buNone/>
            </a:pPr>
            <a:r>
              <a:rPr lang="en-US" sz="1800" b="1">
                <a:solidFill>
                  <a:schemeClr val="tx2">
                    <a:lumMod val="76000"/>
                  </a:schemeClr>
                </a:solidFill>
                <a:ea typeface="+mn-lt"/>
                <a:cs typeface="+mn-lt"/>
              </a:rPr>
              <a:t>3 Phases of Migration:</a:t>
            </a:r>
            <a:endParaRPr lang="en-US">
              <a:solidFill>
                <a:schemeClr val="tx2">
                  <a:lumMod val="76000"/>
                </a:schemeClr>
              </a:solidFill>
            </a:endParaRPr>
          </a:p>
          <a:p>
            <a:pPr marL="0" indent="0">
              <a:lnSpc>
                <a:spcPct val="150000"/>
              </a:lnSpc>
              <a:buNone/>
            </a:pPr>
            <a:r>
              <a:rPr lang="en-US" sz="1800">
                <a:ea typeface="+mn-lt"/>
                <a:cs typeface="+mn-lt"/>
                <a:hlinkClick r:id="rId5"/>
              </a:rPr>
              <a:t>https://aws.amazon.com/cloud-migration/how-to-migrate/</a:t>
            </a:r>
            <a:endParaRPr lang="en-US">
              <a:ea typeface="+mn-lt"/>
              <a:cs typeface="+mn-lt"/>
            </a:endParaRPr>
          </a:p>
          <a:p>
            <a:pPr marL="0" indent="0">
              <a:lnSpc>
                <a:spcPct val="150000"/>
              </a:lnSpc>
              <a:buNone/>
            </a:pPr>
            <a:endParaRPr lang="en-US" sz="1800">
              <a:ea typeface="+mn-lt"/>
              <a:cs typeface="+mn-lt"/>
            </a:endParaRPr>
          </a:p>
          <a:p>
            <a:pPr marL="0" indent="0">
              <a:lnSpc>
                <a:spcPct val="150000"/>
              </a:lnSpc>
              <a:buNone/>
            </a:pPr>
            <a:endParaRPr lang="en-US" sz="1800">
              <a:cs typeface="Arial"/>
            </a:endParaRPr>
          </a:p>
        </p:txBody>
      </p:sp>
    </p:spTree>
    <p:extLst>
      <p:ext uri="{BB962C8B-B14F-4D97-AF65-F5344CB8AC3E}">
        <p14:creationId xmlns:p14="http://schemas.microsoft.com/office/powerpoint/2010/main" val="2239949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50974BE-25DB-60CE-FB06-92A72FDF26A4}"/>
              </a:ext>
            </a:extLst>
          </p:cNvPr>
          <p:cNvSpPr>
            <a:spLocks noGrp="1"/>
          </p:cNvSpPr>
          <p:nvPr>
            <p:ph type="title"/>
          </p:nvPr>
        </p:nvSpPr>
        <p:spPr>
          <a:xfrm>
            <a:off x="757719" y="2212262"/>
            <a:ext cx="5913669" cy="2495550"/>
          </a:xfrm>
        </p:spPr>
        <p:txBody>
          <a:bodyPr anchor="ctr">
            <a:normAutofit/>
          </a:bodyPr>
          <a:lstStyle/>
          <a:p>
            <a:r>
              <a:rPr lang="en-US"/>
              <a:t>Wave Planning (Mobilize)</a:t>
            </a:r>
            <a:endParaRPr lang="en-US">
              <a:cs typeface="Arial"/>
            </a:endParaRPr>
          </a:p>
        </p:txBody>
      </p:sp>
    </p:spTree>
    <p:extLst>
      <p:ext uri="{BB962C8B-B14F-4D97-AF65-F5344CB8AC3E}">
        <p14:creationId xmlns:p14="http://schemas.microsoft.com/office/powerpoint/2010/main" val="4741925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B4F2BD53-0837-0846-B875-36778221284F}"/>
              </a:ext>
            </a:extLst>
          </p:cNvPr>
          <p:cNvSpPr txBox="1">
            <a:spLocks/>
          </p:cNvSpPr>
          <p:nvPr/>
        </p:nvSpPr>
        <p:spPr>
          <a:xfrm>
            <a:off x="3476624" y="1806575"/>
            <a:ext cx="4295775"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chemeClr val="tx2"/>
              </a:buClr>
              <a:buFont typeface="Arial" panose="020B0604020202020204" pitchFamily="34" charset="0"/>
              <a:buChar char="•"/>
              <a:defRPr sz="2800" kern="1200">
                <a:solidFill>
                  <a:schemeClr val="tx1"/>
                </a:solidFill>
                <a:latin typeface="+mn-lt"/>
                <a:ea typeface="+mn-ea"/>
                <a:cs typeface="+mn-cs"/>
              </a:defRPr>
            </a:lvl1pPr>
            <a:lvl2pPr marL="520700" indent="-284163" algn="l" defTabSz="914400" rtl="0" eaLnBrk="1" latinLnBrk="0" hangingPunct="1">
              <a:lnSpc>
                <a:spcPct val="90000"/>
              </a:lnSpc>
              <a:spcBef>
                <a:spcPts val="500"/>
              </a:spcBef>
              <a:buClr>
                <a:schemeClr val="accent3"/>
              </a:buClr>
              <a:buFont typeface="Arial" panose="020B0604020202020204" pitchFamily="34" charset="0"/>
              <a:buChar char="•"/>
              <a:tabLst/>
              <a:defRPr sz="2400" kern="1200">
                <a:solidFill>
                  <a:schemeClr val="tx1"/>
                </a:solidFill>
                <a:latin typeface="+mn-lt"/>
                <a:ea typeface="+mn-ea"/>
                <a:cs typeface="+mn-cs"/>
              </a:defRPr>
            </a:lvl2pPr>
            <a:lvl3pPr marL="804863" indent="-284163" algn="l" defTabSz="914400" rtl="0" eaLnBrk="1" latinLnBrk="0" hangingPunct="1">
              <a:lnSpc>
                <a:spcPct val="90000"/>
              </a:lnSpc>
              <a:spcBef>
                <a:spcPts val="500"/>
              </a:spcBef>
              <a:buFont typeface="Arial" panose="020B0604020202020204" pitchFamily="34" charset="0"/>
              <a:buChar char="•"/>
              <a:tabLst/>
              <a:defRPr sz="2000" kern="1200">
                <a:solidFill>
                  <a:schemeClr val="accent5"/>
                </a:solidFill>
                <a:latin typeface="+mn-lt"/>
                <a:ea typeface="+mn-ea"/>
                <a:cs typeface="+mn-cs"/>
              </a:defRPr>
            </a:lvl3pPr>
            <a:lvl4pPr marL="1146175" indent="-341313" algn="l" defTabSz="914400" rtl="0" eaLnBrk="1" latinLnBrk="0" hangingPunct="1">
              <a:lnSpc>
                <a:spcPct val="90000"/>
              </a:lnSpc>
              <a:spcBef>
                <a:spcPts val="500"/>
              </a:spcBef>
              <a:buFont typeface="Arial" panose="020B0604020202020204" pitchFamily="34" charset="0"/>
              <a:buChar char="•"/>
              <a:tabLst/>
              <a:defRPr sz="1800" kern="1200">
                <a:solidFill>
                  <a:schemeClr val="accent5"/>
                </a:solidFill>
                <a:latin typeface="+mn-lt"/>
                <a:ea typeface="+mn-ea"/>
                <a:cs typeface="+mn-cs"/>
              </a:defRPr>
            </a:lvl4pPr>
            <a:lvl5pPr marL="1487488" indent="-341313" algn="l" defTabSz="914400" rtl="0" eaLnBrk="1" latinLnBrk="0" hangingPunct="1">
              <a:lnSpc>
                <a:spcPct val="90000"/>
              </a:lnSpc>
              <a:spcBef>
                <a:spcPts val="500"/>
              </a:spcBef>
              <a:buFont typeface="Arial" panose="020B0604020202020204" pitchFamily="34" charset="0"/>
              <a:buChar char="•"/>
              <a:tabLst/>
              <a:defRPr sz="1800" kern="1200">
                <a:solidFill>
                  <a:schemeClr val="accent5"/>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p>
        </p:txBody>
      </p:sp>
      <p:sp>
        <p:nvSpPr>
          <p:cNvPr id="2" name="TextBox 1">
            <a:extLst>
              <a:ext uri="{FF2B5EF4-FFF2-40B4-BE49-F238E27FC236}">
                <a16:creationId xmlns:a16="http://schemas.microsoft.com/office/drawing/2014/main" id="{BEB14F07-880B-9E83-CFA0-B4628746D0DD}"/>
              </a:ext>
            </a:extLst>
          </p:cNvPr>
          <p:cNvSpPr txBox="1"/>
          <p:nvPr/>
        </p:nvSpPr>
        <p:spPr>
          <a:xfrm>
            <a:off x="1205345" y="678873"/>
            <a:ext cx="184731" cy="369332"/>
          </a:xfrm>
          <a:prstGeom prst="rect">
            <a:avLst/>
          </a:prstGeom>
          <a:noFill/>
        </p:spPr>
        <p:txBody>
          <a:bodyPr wrap="none" rtlCol="0">
            <a:spAutoFit/>
          </a:bodyPr>
          <a:lstStyle/>
          <a:p>
            <a:pPr algn="l"/>
            <a:endParaRPr lang="en-US" err="1">
              <a:solidFill>
                <a:schemeClr val="accent5"/>
              </a:solidFill>
            </a:endParaRPr>
          </a:p>
        </p:txBody>
      </p:sp>
      <p:sp>
        <p:nvSpPr>
          <p:cNvPr id="3" name="Title 12">
            <a:extLst>
              <a:ext uri="{FF2B5EF4-FFF2-40B4-BE49-F238E27FC236}">
                <a16:creationId xmlns:a16="http://schemas.microsoft.com/office/drawing/2014/main" id="{1BE5E818-FC3A-90B0-C2AF-F69D3F45BBF0}"/>
              </a:ext>
            </a:extLst>
          </p:cNvPr>
          <p:cNvSpPr>
            <a:spLocks noGrp="1"/>
          </p:cNvSpPr>
          <p:nvPr>
            <p:ph type="title"/>
          </p:nvPr>
        </p:nvSpPr>
        <p:spPr>
          <a:xfrm>
            <a:off x="685800" y="238125"/>
            <a:ext cx="11058525" cy="976313"/>
          </a:xfrm>
        </p:spPr>
        <p:txBody>
          <a:bodyPr/>
          <a:lstStyle/>
          <a:p>
            <a:r>
              <a:rPr lang="en-US">
                <a:cs typeface="Arial"/>
              </a:rPr>
              <a:t>Wave Planning – What to migrate?</a:t>
            </a:r>
          </a:p>
        </p:txBody>
      </p:sp>
      <p:sp>
        <p:nvSpPr>
          <p:cNvPr id="6" name="TextBox 5">
            <a:extLst>
              <a:ext uri="{FF2B5EF4-FFF2-40B4-BE49-F238E27FC236}">
                <a16:creationId xmlns:a16="http://schemas.microsoft.com/office/drawing/2014/main" id="{B5B05484-B183-9A29-6269-ED44D69800E8}"/>
              </a:ext>
            </a:extLst>
          </p:cNvPr>
          <p:cNvSpPr txBox="1"/>
          <p:nvPr/>
        </p:nvSpPr>
        <p:spPr>
          <a:xfrm>
            <a:off x="792256" y="1556218"/>
            <a:ext cx="5909423" cy="3365024"/>
          </a:xfrm>
          <a:prstGeom prst="rect">
            <a:avLst/>
          </a:prstGeom>
          <a:noFill/>
        </p:spPr>
        <p:txBody>
          <a:bodyPr wrap="square" lIns="91440" tIns="45720" rIns="91440" bIns="45720" rtlCol="0" anchor="t">
            <a:spAutoFit/>
          </a:bodyPr>
          <a:lstStyle/>
          <a:p>
            <a:pPr>
              <a:lnSpc>
                <a:spcPct val="150000"/>
              </a:lnSpc>
            </a:pPr>
            <a:r>
              <a:rPr lang="en-IN" b="1">
                <a:solidFill>
                  <a:srgbClr val="0080BA"/>
                </a:solidFill>
                <a:highlight>
                  <a:srgbClr val="FFFFFF"/>
                </a:highlight>
                <a:latin typeface="Arial"/>
                <a:cs typeface="Arial"/>
              </a:rPr>
              <a:t>Wave plan for migration: </a:t>
            </a:r>
            <a:r>
              <a:rPr lang="en-IN">
                <a:highlight>
                  <a:srgbClr val="FFFFFF"/>
                </a:highlight>
                <a:latin typeface="Arial"/>
                <a:cs typeface="Arial"/>
              </a:rPr>
              <a:t>Organizing the migration process into waves or phases based on the factors like,</a:t>
            </a:r>
            <a:endParaRPr lang="en-US">
              <a:latin typeface="Arial"/>
              <a:cs typeface="Arial"/>
            </a:endParaRPr>
          </a:p>
          <a:p>
            <a:pPr marL="285750" indent="-285750">
              <a:lnSpc>
                <a:spcPct val="150000"/>
              </a:lnSpc>
              <a:buFont typeface="Arial"/>
              <a:buChar char="•"/>
            </a:pPr>
            <a:endParaRPr lang="en-IN">
              <a:highlight>
                <a:srgbClr val="FFFFFF"/>
              </a:highlight>
              <a:latin typeface="Arial"/>
              <a:cs typeface="Arial"/>
            </a:endParaRPr>
          </a:p>
          <a:p>
            <a:pPr marL="285750" indent="-285750">
              <a:lnSpc>
                <a:spcPct val="150000"/>
              </a:lnSpc>
              <a:buFont typeface="Arial"/>
              <a:buChar char="•"/>
            </a:pPr>
            <a:r>
              <a:rPr lang="en-IN">
                <a:highlight>
                  <a:srgbClr val="FFFFFF"/>
                </a:highlight>
                <a:latin typeface="Arial"/>
                <a:cs typeface="Arial"/>
              </a:rPr>
              <a:t>Application dependencies, </a:t>
            </a:r>
            <a:endParaRPr lang="en-US">
              <a:latin typeface="Arial"/>
              <a:cs typeface="Arial"/>
            </a:endParaRPr>
          </a:p>
          <a:p>
            <a:pPr marL="285750" indent="-285750">
              <a:lnSpc>
                <a:spcPct val="150000"/>
              </a:lnSpc>
              <a:buFont typeface="Arial"/>
              <a:buChar char="•"/>
            </a:pPr>
            <a:r>
              <a:rPr lang="en-IN">
                <a:highlight>
                  <a:srgbClr val="FFFFFF"/>
                </a:highlight>
                <a:latin typeface="Arial"/>
                <a:cs typeface="Arial"/>
              </a:rPr>
              <a:t>Criticality, </a:t>
            </a:r>
            <a:endParaRPr lang="en-US">
              <a:latin typeface="Arial"/>
              <a:cs typeface="Arial"/>
            </a:endParaRPr>
          </a:p>
          <a:p>
            <a:pPr marL="285750" indent="-285750">
              <a:lnSpc>
                <a:spcPct val="150000"/>
              </a:lnSpc>
              <a:buFont typeface="Arial"/>
              <a:buChar char="•"/>
            </a:pPr>
            <a:r>
              <a:rPr lang="en-IN">
                <a:highlight>
                  <a:srgbClr val="FFFFFF"/>
                </a:highlight>
                <a:latin typeface="Arial"/>
                <a:cs typeface="Arial"/>
              </a:rPr>
              <a:t>Business constraints,</a:t>
            </a:r>
            <a:endParaRPr lang="en-US">
              <a:latin typeface="Arial"/>
              <a:cs typeface="Arial"/>
            </a:endParaRPr>
          </a:p>
          <a:p>
            <a:pPr marL="285750" indent="-285750">
              <a:lnSpc>
                <a:spcPct val="150000"/>
              </a:lnSpc>
              <a:buFont typeface="Arial"/>
              <a:buChar char="•"/>
            </a:pPr>
            <a:r>
              <a:rPr lang="en-IN">
                <a:highlight>
                  <a:srgbClr val="FFFFFF"/>
                </a:highlight>
                <a:latin typeface="Arial"/>
                <a:cs typeface="Arial"/>
              </a:rPr>
              <a:t>Technical constraints.</a:t>
            </a:r>
            <a:endParaRPr lang="en-US">
              <a:cs typeface="Arial" panose="020B0604020202020204"/>
            </a:endParaRPr>
          </a:p>
          <a:p>
            <a:pPr>
              <a:lnSpc>
                <a:spcPct val="150000"/>
              </a:lnSpc>
            </a:pPr>
            <a:endParaRPr lang="en-IN">
              <a:highlight>
                <a:srgbClr val="FFFFFF"/>
              </a:highlight>
              <a:latin typeface="Arial"/>
              <a:cs typeface="Arial"/>
            </a:endParaRPr>
          </a:p>
        </p:txBody>
      </p:sp>
      <p:pic>
        <p:nvPicPr>
          <p:cNvPr id="8" name="Picture 7" descr="About migration planning | Migration Center | Google Cloud">
            <a:extLst>
              <a:ext uri="{FF2B5EF4-FFF2-40B4-BE49-F238E27FC236}">
                <a16:creationId xmlns:a16="http://schemas.microsoft.com/office/drawing/2014/main" id="{76188457-1341-03A4-9361-2635470D86F7}"/>
              </a:ext>
            </a:extLst>
          </p:cNvPr>
          <p:cNvPicPr>
            <a:picLocks noChangeAspect="1"/>
          </p:cNvPicPr>
          <p:nvPr/>
        </p:nvPicPr>
        <p:blipFill>
          <a:blip r:embed="rId2"/>
          <a:stretch>
            <a:fillRect/>
          </a:stretch>
        </p:blipFill>
        <p:spPr>
          <a:xfrm>
            <a:off x="6595782" y="1303688"/>
            <a:ext cx="5017995" cy="4693257"/>
          </a:xfrm>
          <a:prstGeom prst="rect">
            <a:avLst/>
          </a:prstGeom>
        </p:spPr>
      </p:pic>
    </p:spTree>
    <p:extLst>
      <p:ext uri="{BB962C8B-B14F-4D97-AF65-F5344CB8AC3E}">
        <p14:creationId xmlns:p14="http://schemas.microsoft.com/office/powerpoint/2010/main" val="39339318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EF323B-BAB0-9771-8D02-478DF935CC57}"/>
              </a:ext>
            </a:extLst>
          </p:cNvPr>
          <p:cNvSpPr>
            <a:spLocks noGrp="1"/>
          </p:cNvSpPr>
          <p:nvPr>
            <p:ph type="title"/>
          </p:nvPr>
        </p:nvSpPr>
        <p:spPr/>
        <p:txBody>
          <a:bodyPr/>
          <a:lstStyle/>
          <a:p>
            <a:r>
              <a:rPr lang="en-US">
                <a:cs typeface="Arial"/>
              </a:rPr>
              <a:t>Grouping of Applications in Waves</a:t>
            </a:r>
            <a:endParaRPr lang="en-US"/>
          </a:p>
        </p:txBody>
      </p:sp>
      <p:sp>
        <p:nvSpPr>
          <p:cNvPr id="3" name="Content Placeholder 2">
            <a:extLst>
              <a:ext uri="{FF2B5EF4-FFF2-40B4-BE49-F238E27FC236}">
                <a16:creationId xmlns:a16="http://schemas.microsoft.com/office/drawing/2014/main" id="{C409D993-F1EB-33EB-32A0-0ADCB07521FE}"/>
              </a:ext>
            </a:extLst>
          </p:cNvPr>
          <p:cNvSpPr>
            <a:spLocks noGrp="1"/>
          </p:cNvSpPr>
          <p:nvPr>
            <p:ph idx="1"/>
          </p:nvPr>
        </p:nvSpPr>
        <p:spPr>
          <a:xfrm>
            <a:off x="779370" y="1404284"/>
            <a:ext cx="6122334" cy="5617601"/>
          </a:xfrm>
        </p:spPr>
        <p:txBody>
          <a:bodyPr vert="horz" lIns="91440" tIns="45720" rIns="91440" bIns="45720" rtlCol="0" anchor="t">
            <a:normAutofit/>
          </a:bodyPr>
          <a:lstStyle/>
          <a:p>
            <a:pPr>
              <a:lnSpc>
                <a:spcPct val="150000"/>
              </a:lnSpc>
              <a:buNone/>
            </a:pPr>
            <a:r>
              <a:rPr lang="en-US" sz="1800">
                <a:solidFill>
                  <a:srgbClr val="202124"/>
                </a:solidFill>
                <a:latin typeface="Roboto"/>
                <a:ea typeface="Roboto"/>
                <a:cs typeface="Roboto"/>
              </a:rPr>
              <a:t>Group applications into multiple waves with timelines </a:t>
            </a:r>
            <a:endParaRPr lang="en-US" sz="1800">
              <a:latin typeface="Arial" panose="020B0604020202020204"/>
              <a:ea typeface="Roboto"/>
              <a:cs typeface="Arial"/>
            </a:endParaRPr>
          </a:p>
          <a:p>
            <a:pPr>
              <a:lnSpc>
                <a:spcPct val="150000"/>
              </a:lnSpc>
              <a:buNone/>
            </a:pPr>
            <a:r>
              <a:rPr lang="en-US" sz="1800">
                <a:solidFill>
                  <a:srgbClr val="202124"/>
                </a:solidFill>
                <a:latin typeface="Roboto"/>
                <a:ea typeface="Roboto"/>
                <a:cs typeface="Roboto"/>
              </a:rPr>
              <a:t>Associated with each wave, along with the time to revise </a:t>
            </a:r>
            <a:endParaRPr lang="en-US" sz="1800">
              <a:latin typeface="Arial" panose="020B0604020202020204"/>
              <a:ea typeface="Roboto"/>
              <a:cs typeface="Arial"/>
            </a:endParaRPr>
          </a:p>
          <a:p>
            <a:pPr>
              <a:lnSpc>
                <a:spcPct val="150000"/>
              </a:lnSpc>
              <a:buNone/>
            </a:pPr>
            <a:r>
              <a:rPr lang="en-US" sz="1800">
                <a:solidFill>
                  <a:srgbClr val="202124"/>
                </a:solidFill>
                <a:latin typeface="Roboto"/>
                <a:ea typeface="Roboto"/>
                <a:cs typeface="Roboto"/>
              </a:rPr>
              <a:t>plans based on the feedback from each wave.</a:t>
            </a:r>
            <a:endParaRPr lang="en-US" sz="1800">
              <a:cs typeface="Arial"/>
            </a:endParaRPr>
          </a:p>
          <a:p>
            <a:pPr>
              <a:lnSpc>
                <a:spcPct val="150000"/>
              </a:lnSpc>
              <a:buNone/>
            </a:pPr>
            <a:endParaRPr lang="en-US" sz="1800">
              <a:solidFill>
                <a:srgbClr val="202124"/>
              </a:solidFill>
              <a:latin typeface="Roboto"/>
              <a:ea typeface="Roboto"/>
              <a:cs typeface="Roboto"/>
            </a:endParaRPr>
          </a:p>
          <a:p>
            <a:pPr marL="0" indent="0">
              <a:lnSpc>
                <a:spcPct val="150000"/>
              </a:lnSpc>
              <a:buNone/>
            </a:pPr>
            <a:r>
              <a:rPr lang="en-US" sz="1800" b="1">
                <a:solidFill>
                  <a:srgbClr val="202124"/>
                </a:solidFill>
                <a:latin typeface="Roboto"/>
                <a:ea typeface="Roboto"/>
                <a:cs typeface="Roboto"/>
              </a:rPr>
              <a:t>Wave 1</a:t>
            </a:r>
            <a:r>
              <a:rPr lang="en-US" sz="1800">
                <a:solidFill>
                  <a:srgbClr val="202124"/>
                </a:solidFill>
                <a:latin typeface="Roboto"/>
                <a:ea typeface="Roboto"/>
                <a:cs typeface="Roboto"/>
              </a:rPr>
              <a:t>: High business value, low effort to implement. </a:t>
            </a:r>
            <a:endParaRPr lang="en-US" sz="1800" i="1">
              <a:solidFill>
                <a:srgbClr val="202124"/>
              </a:solidFill>
              <a:latin typeface="Roboto"/>
              <a:ea typeface="Roboto"/>
              <a:cs typeface="Roboto"/>
            </a:endParaRPr>
          </a:p>
          <a:p>
            <a:pPr marL="0" indent="0">
              <a:lnSpc>
                <a:spcPct val="150000"/>
              </a:lnSpc>
              <a:buNone/>
            </a:pPr>
            <a:r>
              <a:rPr lang="en-US" sz="1800" b="1">
                <a:solidFill>
                  <a:srgbClr val="202124"/>
                </a:solidFill>
                <a:latin typeface="Roboto"/>
                <a:ea typeface="Roboto"/>
                <a:cs typeface="Roboto"/>
              </a:rPr>
              <a:t>Wave 2</a:t>
            </a:r>
            <a:r>
              <a:rPr lang="en-US" sz="1800">
                <a:solidFill>
                  <a:srgbClr val="202124"/>
                </a:solidFill>
                <a:latin typeface="Roboto"/>
                <a:ea typeface="Roboto"/>
                <a:cs typeface="Roboto"/>
              </a:rPr>
              <a:t>: High business value, high effort to implement. </a:t>
            </a:r>
            <a:endParaRPr lang="en-US" sz="1800" i="1">
              <a:solidFill>
                <a:srgbClr val="202124"/>
              </a:solidFill>
              <a:latin typeface="Roboto"/>
              <a:ea typeface="Roboto"/>
              <a:cs typeface="Roboto"/>
            </a:endParaRPr>
          </a:p>
          <a:p>
            <a:pPr marL="0" indent="0">
              <a:lnSpc>
                <a:spcPct val="150000"/>
              </a:lnSpc>
              <a:buNone/>
            </a:pPr>
            <a:r>
              <a:rPr lang="en-US" sz="1800" b="1">
                <a:solidFill>
                  <a:srgbClr val="202124"/>
                </a:solidFill>
                <a:latin typeface="Roboto"/>
                <a:ea typeface="Roboto"/>
                <a:cs typeface="Roboto"/>
              </a:rPr>
              <a:t>Wave 3</a:t>
            </a:r>
            <a:r>
              <a:rPr lang="en-US" sz="1800">
                <a:solidFill>
                  <a:srgbClr val="202124"/>
                </a:solidFill>
                <a:latin typeface="Roboto"/>
                <a:ea typeface="Roboto"/>
                <a:cs typeface="Roboto"/>
              </a:rPr>
              <a:t>: Low business value, low effort to implement. </a:t>
            </a:r>
            <a:endParaRPr lang="en-US" sz="1800" i="1">
              <a:solidFill>
                <a:srgbClr val="202124"/>
              </a:solidFill>
              <a:latin typeface="Roboto"/>
              <a:ea typeface="Roboto"/>
              <a:cs typeface="Roboto"/>
            </a:endParaRPr>
          </a:p>
          <a:p>
            <a:pPr marL="0" indent="0">
              <a:lnSpc>
                <a:spcPct val="150000"/>
              </a:lnSpc>
              <a:buNone/>
            </a:pPr>
            <a:r>
              <a:rPr lang="en-US" sz="1800" b="1">
                <a:solidFill>
                  <a:srgbClr val="202124"/>
                </a:solidFill>
                <a:latin typeface="Roboto"/>
                <a:ea typeface="Roboto"/>
                <a:cs typeface="Roboto"/>
              </a:rPr>
              <a:t>Wave 4</a:t>
            </a:r>
            <a:r>
              <a:rPr lang="en-US" sz="1800">
                <a:solidFill>
                  <a:srgbClr val="202124"/>
                </a:solidFill>
                <a:latin typeface="Roboto"/>
                <a:ea typeface="Roboto"/>
                <a:cs typeface="Roboto"/>
              </a:rPr>
              <a:t>: Low business value, high effort to implement. </a:t>
            </a:r>
            <a:endParaRPr lang="en-US" sz="1800" i="1">
              <a:solidFill>
                <a:srgbClr val="202124"/>
              </a:solidFill>
              <a:latin typeface="Roboto"/>
              <a:ea typeface="Roboto"/>
              <a:cs typeface="Roboto"/>
            </a:endParaRPr>
          </a:p>
          <a:p>
            <a:pPr marL="0" indent="0">
              <a:lnSpc>
                <a:spcPct val="150000"/>
              </a:lnSpc>
              <a:buNone/>
            </a:pPr>
            <a:br>
              <a:rPr lang="en-US"/>
            </a:br>
            <a:endParaRPr lang="en-US" sz="1800">
              <a:cs typeface="Arial"/>
            </a:endParaRPr>
          </a:p>
        </p:txBody>
      </p:sp>
      <p:pic>
        <p:nvPicPr>
          <p:cNvPr id="7" name="Picture 6" descr="Planning migration waves.">
            <a:extLst>
              <a:ext uri="{FF2B5EF4-FFF2-40B4-BE49-F238E27FC236}">
                <a16:creationId xmlns:a16="http://schemas.microsoft.com/office/drawing/2014/main" id="{EE34AE1D-4A5A-3FF3-1333-30B345AD848A}"/>
              </a:ext>
            </a:extLst>
          </p:cNvPr>
          <p:cNvPicPr>
            <a:picLocks noChangeAspect="1"/>
          </p:cNvPicPr>
          <p:nvPr/>
        </p:nvPicPr>
        <p:blipFill>
          <a:blip r:embed="rId2"/>
          <a:stretch>
            <a:fillRect/>
          </a:stretch>
        </p:blipFill>
        <p:spPr>
          <a:xfrm>
            <a:off x="7542680" y="1939556"/>
            <a:ext cx="3673288" cy="2973284"/>
          </a:xfrm>
          <a:prstGeom prst="rect">
            <a:avLst/>
          </a:prstGeom>
        </p:spPr>
      </p:pic>
    </p:spTree>
    <p:extLst>
      <p:ext uri="{BB962C8B-B14F-4D97-AF65-F5344CB8AC3E}">
        <p14:creationId xmlns:p14="http://schemas.microsoft.com/office/powerpoint/2010/main" val="23655463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EF323B-BAB0-9771-8D02-478DF935CC57}"/>
              </a:ext>
            </a:extLst>
          </p:cNvPr>
          <p:cNvSpPr>
            <a:spLocks noGrp="1"/>
          </p:cNvSpPr>
          <p:nvPr>
            <p:ph type="title"/>
          </p:nvPr>
        </p:nvSpPr>
        <p:spPr/>
        <p:txBody>
          <a:bodyPr/>
          <a:lstStyle/>
          <a:p>
            <a:r>
              <a:rPr lang="en-US">
                <a:cs typeface="Arial"/>
              </a:rPr>
              <a:t>Wave Plan - Sample</a:t>
            </a:r>
            <a:endParaRPr lang="en-US"/>
          </a:p>
        </p:txBody>
      </p:sp>
      <p:pic>
        <p:nvPicPr>
          <p:cNvPr id="4" name="Content Placeholder 3" descr="Migration timeline and project plan.">
            <a:extLst>
              <a:ext uri="{FF2B5EF4-FFF2-40B4-BE49-F238E27FC236}">
                <a16:creationId xmlns:a16="http://schemas.microsoft.com/office/drawing/2014/main" id="{B82B202B-D2C1-F9A3-E28F-F5A860181FB7}"/>
              </a:ext>
            </a:extLst>
          </p:cNvPr>
          <p:cNvPicPr>
            <a:picLocks noGrp="1" noChangeAspect="1"/>
          </p:cNvPicPr>
          <p:nvPr>
            <p:ph idx="1"/>
          </p:nvPr>
        </p:nvPicPr>
        <p:blipFill>
          <a:blip r:embed="rId2"/>
          <a:srcRect t="16746" r="-59" b="16193"/>
          <a:stretch/>
        </p:blipFill>
        <p:spPr>
          <a:xfrm>
            <a:off x="1361685" y="1342278"/>
            <a:ext cx="9463124" cy="4755840"/>
          </a:xfrm>
        </p:spPr>
      </p:pic>
    </p:spTree>
    <p:extLst>
      <p:ext uri="{BB962C8B-B14F-4D97-AF65-F5344CB8AC3E}">
        <p14:creationId xmlns:p14="http://schemas.microsoft.com/office/powerpoint/2010/main" val="34683729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50974BE-25DB-60CE-FB06-92A72FDF26A4}"/>
              </a:ext>
            </a:extLst>
          </p:cNvPr>
          <p:cNvSpPr>
            <a:spLocks noGrp="1"/>
          </p:cNvSpPr>
          <p:nvPr>
            <p:ph type="title"/>
          </p:nvPr>
        </p:nvSpPr>
        <p:spPr>
          <a:xfrm>
            <a:off x="757719" y="2212262"/>
            <a:ext cx="5913669" cy="2495550"/>
          </a:xfrm>
        </p:spPr>
        <p:txBody>
          <a:bodyPr anchor="ctr">
            <a:normAutofit/>
          </a:bodyPr>
          <a:lstStyle/>
          <a:p>
            <a:r>
              <a:rPr lang="en-US">
                <a:cs typeface="Arial"/>
              </a:rPr>
              <a:t>Server Migration</a:t>
            </a:r>
            <a:br>
              <a:rPr lang="en-US">
                <a:cs typeface="Arial"/>
              </a:rPr>
            </a:br>
            <a:r>
              <a:rPr lang="en-US">
                <a:cs typeface="Arial"/>
              </a:rPr>
              <a:t>Cloud native Tools</a:t>
            </a:r>
          </a:p>
        </p:txBody>
      </p:sp>
    </p:spTree>
    <p:extLst>
      <p:ext uri="{BB962C8B-B14F-4D97-AF65-F5344CB8AC3E}">
        <p14:creationId xmlns:p14="http://schemas.microsoft.com/office/powerpoint/2010/main" val="26260232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EF323B-BAB0-9771-8D02-478DF935CC57}"/>
              </a:ext>
            </a:extLst>
          </p:cNvPr>
          <p:cNvSpPr>
            <a:spLocks noGrp="1"/>
          </p:cNvSpPr>
          <p:nvPr>
            <p:ph type="title"/>
          </p:nvPr>
        </p:nvSpPr>
        <p:spPr/>
        <p:txBody>
          <a:bodyPr/>
          <a:lstStyle/>
          <a:p>
            <a:r>
              <a:rPr lang="en-US">
                <a:cs typeface="Arial"/>
              </a:rPr>
              <a:t>Infrastructure Migration</a:t>
            </a:r>
            <a:endParaRPr lang="en-US"/>
          </a:p>
        </p:txBody>
      </p:sp>
      <p:sp>
        <p:nvSpPr>
          <p:cNvPr id="3" name="Content Placeholder 2">
            <a:extLst>
              <a:ext uri="{FF2B5EF4-FFF2-40B4-BE49-F238E27FC236}">
                <a16:creationId xmlns:a16="http://schemas.microsoft.com/office/drawing/2014/main" id="{C409D993-F1EB-33EB-32A0-0ADCB07521FE}"/>
              </a:ext>
            </a:extLst>
          </p:cNvPr>
          <p:cNvSpPr>
            <a:spLocks noGrp="1"/>
          </p:cNvSpPr>
          <p:nvPr>
            <p:ph idx="1"/>
          </p:nvPr>
        </p:nvSpPr>
        <p:spPr>
          <a:xfrm>
            <a:off x="684120" y="1219387"/>
            <a:ext cx="7063628" cy="5640015"/>
          </a:xfrm>
        </p:spPr>
        <p:txBody>
          <a:bodyPr vert="horz" lIns="91440" tIns="45720" rIns="91440" bIns="45720" rtlCol="0" anchor="t">
            <a:normAutofit/>
          </a:bodyPr>
          <a:lstStyle/>
          <a:p>
            <a:pPr>
              <a:lnSpc>
                <a:spcPct val="150000"/>
              </a:lnSpc>
              <a:buNone/>
            </a:pPr>
            <a:r>
              <a:rPr lang="en-US" sz="1800" b="1">
                <a:ea typeface="+mn-lt"/>
                <a:cs typeface="+mn-lt"/>
              </a:rPr>
              <a:t>What is Infrastructure Migration?</a:t>
            </a:r>
            <a:endParaRPr lang="en-US" sz="1800">
              <a:ea typeface="+mn-lt"/>
              <a:cs typeface="+mn-lt"/>
            </a:endParaRPr>
          </a:p>
          <a:p>
            <a:pPr>
              <a:lnSpc>
                <a:spcPct val="150000"/>
              </a:lnSpc>
              <a:buFont typeface="Arial"/>
              <a:buChar char="•"/>
            </a:pPr>
            <a:r>
              <a:rPr lang="en-US" sz="1800">
                <a:ea typeface="+mn-lt"/>
                <a:cs typeface="+mn-lt"/>
              </a:rPr>
              <a:t>The process of moving an organization's existing IT infrastructure including websites, applications, data, and systems from an on-premises environment or another hosting solution to another Data Center or a cloud provider like AWS, Azure, or GCP.</a:t>
            </a:r>
          </a:p>
          <a:p>
            <a:pPr>
              <a:lnSpc>
                <a:spcPct val="150000"/>
              </a:lnSpc>
              <a:buFont typeface="Arial"/>
              <a:buChar char="•"/>
            </a:pPr>
            <a:r>
              <a:rPr lang="en-US" sz="1800">
                <a:ea typeface="+mn-lt"/>
                <a:cs typeface="+mn-lt"/>
              </a:rPr>
              <a:t>Aimed at improving performance, scalability, security, and cost efficiency.</a:t>
            </a:r>
          </a:p>
          <a:p>
            <a:pPr>
              <a:lnSpc>
                <a:spcPct val="150000"/>
              </a:lnSpc>
              <a:buFont typeface="Arial"/>
              <a:buChar char="•"/>
            </a:pPr>
            <a:r>
              <a:rPr lang="en-US" sz="1800">
                <a:ea typeface="+mn-lt"/>
                <a:cs typeface="+mn-lt"/>
              </a:rPr>
              <a:t>Can be considered the hardware or systems migration counterpart to software and data migrations.</a:t>
            </a:r>
          </a:p>
          <a:p>
            <a:pPr marL="0" indent="0">
              <a:lnSpc>
                <a:spcPct val="150000"/>
              </a:lnSpc>
              <a:buNone/>
            </a:pPr>
            <a:endParaRPr lang="en-US" sz="1800" b="1">
              <a:cs typeface="Arial" panose="020B0604020202020204"/>
            </a:endParaRPr>
          </a:p>
        </p:txBody>
      </p:sp>
      <p:pic>
        <p:nvPicPr>
          <p:cNvPr id="5" name="Picture 4" descr="A computer servers connected to each other&#10;&#10;Description automatically generated">
            <a:extLst>
              <a:ext uri="{FF2B5EF4-FFF2-40B4-BE49-F238E27FC236}">
                <a16:creationId xmlns:a16="http://schemas.microsoft.com/office/drawing/2014/main" id="{E2020BAF-E79A-2F61-77B2-0CAE64A0063A}"/>
              </a:ext>
            </a:extLst>
          </p:cNvPr>
          <p:cNvPicPr>
            <a:picLocks noChangeAspect="1"/>
          </p:cNvPicPr>
          <p:nvPr/>
        </p:nvPicPr>
        <p:blipFill>
          <a:blip r:embed="rId2"/>
          <a:stretch>
            <a:fillRect/>
          </a:stretch>
        </p:blipFill>
        <p:spPr>
          <a:xfrm>
            <a:off x="8985718" y="2357438"/>
            <a:ext cx="2143125" cy="2143125"/>
          </a:xfrm>
          <a:prstGeom prst="rect">
            <a:avLst/>
          </a:prstGeom>
        </p:spPr>
      </p:pic>
    </p:spTree>
    <p:extLst>
      <p:ext uri="{BB962C8B-B14F-4D97-AF65-F5344CB8AC3E}">
        <p14:creationId xmlns:p14="http://schemas.microsoft.com/office/powerpoint/2010/main" val="18798426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EF323B-BAB0-9771-8D02-478DF935CC57}"/>
              </a:ext>
            </a:extLst>
          </p:cNvPr>
          <p:cNvSpPr>
            <a:spLocks noGrp="1"/>
          </p:cNvSpPr>
          <p:nvPr>
            <p:ph type="title"/>
          </p:nvPr>
        </p:nvSpPr>
        <p:spPr>
          <a:xfrm>
            <a:off x="685800" y="238125"/>
            <a:ext cx="11058525" cy="976313"/>
          </a:xfrm>
        </p:spPr>
        <p:txBody>
          <a:bodyPr anchor="ctr">
            <a:normAutofit/>
          </a:bodyPr>
          <a:lstStyle/>
          <a:p>
            <a:r>
              <a:rPr lang="en-US">
                <a:cs typeface="Arial"/>
              </a:rPr>
              <a:t>Reason For Server Migration</a:t>
            </a:r>
            <a:endParaRPr lang="en-US"/>
          </a:p>
        </p:txBody>
      </p:sp>
      <p:sp>
        <p:nvSpPr>
          <p:cNvPr id="795" name="Content Placeholder 794">
            <a:extLst>
              <a:ext uri="{FF2B5EF4-FFF2-40B4-BE49-F238E27FC236}">
                <a16:creationId xmlns:a16="http://schemas.microsoft.com/office/drawing/2014/main" id="{081CF5C5-51F9-3F92-808B-1E7BE078601C}"/>
              </a:ext>
            </a:extLst>
          </p:cNvPr>
          <p:cNvSpPr>
            <a:spLocks noGrp="1"/>
          </p:cNvSpPr>
          <p:nvPr>
            <p:ph idx="1"/>
          </p:nvPr>
        </p:nvSpPr>
        <p:spPr/>
        <p:txBody>
          <a:bodyPr vert="horz" lIns="91440" tIns="45720" rIns="91440" bIns="45720" rtlCol="0" anchor="t">
            <a:normAutofit/>
          </a:bodyPr>
          <a:lstStyle/>
          <a:p>
            <a:pPr>
              <a:lnSpc>
                <a:spcPct val="150000"/>
              </a:lnSpc>
              <a:buNone/>
            </a:pPr>
            <a:endParaRPr lang="en-US" sz="1800" b="1">
              <a:cs typeface="Arial" panose="020B0604020202020204"/>
            </a:endParaRPr>
          </a:p>
          <a:p>
            <a:pPr>
              <a:lnSpc>
                <a:spcPct val="150000"/>
              </a:lnSpc>
              <a:buFont typeface="Arial"/>
              <a:buChar char="•"/>
            </a:pPr>
            <a:r>
              <a:rPr lang="en-US" sz="1800" b="1">
                <a:cs typeface="Arial" panose="020B0604020202020204"/>
              </a:rPr>
              <a:t>Hardware Limitations or Faults:</a:t>
            </a:r>
            <a:r>
              <a:rPr lang="en-US" sz="1800">
                <a:cs typeface="Arial" panose="020B0604020202020204"/>
              </a:rPr>
              <a:t> Older or damaged hardware may no longer meet performance needs.</a:t>
            </a:r>
          </a:p>
          <a:p>
            <a:pPr>
              <a:lnSpc>
                <a:spcPct val="150000"/>
              </a:lnSpc>
              <a:buFont typeface="Arial"/>
              <a:buChar char="•"/>
            </a:pPr>
            <a:r>
              <a:rPr lang="en-US" sz="1800" b="1">
                <a:cs typeface="Arial" panose="020B0604020202020204"/>
              </a:rPr>
              <a:t>Upgrading Technology:</a:t>
            </a:r>
            <a:r>
              <a:rPr lang="en-US" sz="1800">
                <a:cs typeface="Arial" panose="020B0604020202020204"/>
              </a:rPr>
              <a:t> Adopting newer technologies for improved functionality, flexibility, and scalability.</a:t>
            </a:r>
          </a:p>
          <a:p>
            <a:pPr>
              <a:lnSpc>
                <a:spcPct val="150000"/>
              </a:lnSpc>
              <a:buFont typeface="Arial"/>
              <a:buChar char="•"/>
            </a:pPr>
            <a:r>
              <a:rPr lang="en-US" sz="1800" b="1">
                <a:cs typeface="Arial" panose="020B0604020202020204"/>
              </a:rPr>
              <a:t>Cost Savings:</a:t>
            </a:r>
            <a:r>
              <a:rPr lang="en-US" sz="1800">
                <a:cs typeface="Arial" panose="020B0604020202020204"/>
              </a:rPr>
              <a:t> Consolidating servers or optimizing resources to reduce costs.</a:t>
            </a:r>
          </a:p>
          <a:p>
            <a:pPr>
              <a:lnSpc>
                <a:spcPct val="150000"/>
              </a:lnSpc>
              <a:buFont typeface="Arial"/>
              <a:buChar char="•"/>
            </a:pPr>
            <a:r>
              <a:rPr lang="en-US" sz="1800" b="1">
                <a:ea typeface="+mn-lt"/>
                <a:cs typeface="+mn-lt"/>
              </a:rPr>
              <a:t>Geographic Expansion:</a:t>
            </a:r>
            <a:r>
              <a:rPr lang="en-US" sz="1800">
                <a:ea typeface="+mn-lt"/>
                <a:cs typeface="+mn-lt"/>
              </a:rPr>
              <a:t> Moving servers closer to users in new regions to reduce latency and improve performance.</a:t>
            </a:r>
            <a:endParaRPr lang="en-US" sz="1800">
              <a:cs typeface="Arial" panose="020B0604020202020204"/>
            </a:endParaRPr>
          </a:p>
          <a:p>
            <a:pPr marL="0" indent="0">
              <a:lnSpc>
                <a:spcPct val="150000"/>
              </a:lnSpc>
              <a:buNone/>
            </a:pPr>
            <a:endParaRPr lang="en-US" sz="1800">
              <a:cs typeface="Arial" panose="020B0604020202020204"/>
            </a:endParaRPr>
          </a:p>
        </p:txBody>
      </p:sp>
    </p:spTree>
    <p:extLst>
      <p:ext uri="{BB962C8B-B14F-4D97-AF65-F5344CB8AC3E}">
        <p14:creationId xmlns:p14="http://schemas.microsoft.com/office/powerpoint/2010/main" val="16910275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30380858-0A9D-F54F-877B-38FC2496B40E}"/>
              </a:ext>
            </a:extLst>
          </p:cNvPr>
          <p:cNvSpPr>
            <a:spLocks noGrp="1"/>
          </p:cNvSpPr>
          <p:nvPr>
            <p:ph type="title"/>
          </p:nvPr>
        </p:nvSpPr>
        <p:spPr/>
        <p:txBody>
          <a:bodyPr/>
          <a:lstStyle/>
          <a:p>
            <a:r>
              <a:rPr lang="en-US">
                <a:cs typeface="Arial"/>
              </a:rPr>
              <a:t>Agenda</a:t>
            </a:r>
          </a:p>
        </p:txBody>
      </p:sp>
      <p:sp>
        <p:nvSpPr>
          <p:cNvPr id="5" name="Content Placeholder 2">
            <a:extLst>
              <a:ext uri="{FF2B5EF4-FFF2-40B4-BE49-F238E27FC236}">
                <a16:creationId xmlns:a16="http://schemas.microsoft.com/office/drawing/2014/main" id="{B4F2BD53-0837-0846-B875-36778221284F}"/>
              </a:ext>
            </a:extLst>
          </p:cNvPr>
          <p:cNvSpPr txBox="1">
            <a:spLocks/>
          </p:cNvSpPr>
          <p:nvPr/>
        </p:nvSpPr>
        <p:spPr>
          <a:xfrm>
            <a:off x="3476624" y="1806575"/>
            <a:ext cx="4295775"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chemeClr val="tx2"/>
              </a:buClr>
              <a:buFont typeface="Arial" panose="020B0604020202020204" pitchFamily="34" charset="0"/>
              <a:buChar char="•"/>
              <a:defRPr sz="2800" kern="1200">
                <a:solidFill>
                  <a:schemeClr val="tx1"/>
                </a:solidFill>
                <a:latin typeface="+mn-lt"/>
                <a:ea typeface="+mn-ea"/>
                <a:cs typeface="+mn-cs"/>
              </a:defRPr>
            </a:lvl1pPr>
            <a:lvl2pPr marL="520700" indent="-284163" algn="l" defTabSz="914400" rtl="0" eaLnBrk="1" latinLnBrk="0" hangingPunct="1">
              <a:lnSpc>
                <a:spcPct val="90000"/>
              </a:lnSpc>
              <a:spcBef>
                <a:spcPts val="500"/>
              </a:spcBef>
              <a:buClr>
                <a:schemeClr val="accent3"/>
              </a:buClr>
              <a:buFont typeface="Arial" panose="020B0604020202020204" pitchFamily="34" charset="0"/>
              <a:buChar char="•"/>
              <a:tabLst/>
              <a:defRPr sz="2400" kern="1200">
                <a:solidFill>
                  <a:schemeClr val="tx1"/>
                </a:solidFill>
                <a:latin typeface="+mn-lt"/>
                <a:ea typeface="+mn-ea"/>
                <a:cs typeface="+mn-cs"/>
              </a:defRPr>
            </a:lvl2pPr>
            <a:lvl3pPr marL="804863" indent="-284163" algn="l" defTabSz="914400" rtl="0" eaLnBrk="1" latinLnBrk="0" hangingPunct="1">
              <a:lnSpc>
                <a:spcPct val="90000"/>
              </a:lnSpc>
              <a:spcBef>
                <a:spcPts val="500"/>
              </a:spcBef>
              <a:buFont typeface="Arial" panose="020B0604020202020204" pitchFamily="34" charset="0"/>
              <a:buChar char="•"/>
              <a:tabLst/>
              <a:defRPr sz="2000" kern="1200">
                <a:solidFill>
                  <a:schemeClr val="accent5"/>
                </a:solidFill>
                <a:latin typeface="+mn-lt"/>
                <a:ea typeface="+mn-ea"/>
                <a:cs typeface="+mn-cs"/>
              </a:defRPr>
            </a:lvl3pPr>
            <a:lvl4pPr marL="1146175" indent="-341313" algn="l" defTabSz="914400" rtl="0" eaLnBrk="1" latinLnBrk="0" hangingPunct="1">
              <a:lnSpc>
                <a:spcPct val="90000"/>
              </a:lnSpc>
              <a:spcBef>
                <a:spcPts val="500"/>
              </a:spcBef>
              <a:buFont typeface="Arial" panose="020B0604020202020204" pitchFamily="34" charset="0"/>
              <a:buChar char="•"/>
              <a:tabLst/>
              <a:defRPr sz="1800" kern="1200">
                <a:solidFill>
                  <a:schemeClr val="accent5"/>
                </a:solidFill>
                <a:latin typeface="+mn-lt"/>
                <a:ea typeface="+mn-ea"/>
                <a:cs typeface="+mn-cs"/>
              </a:defRPr>
            </a:lvl4pPr>
            <a:lvl5pPr marL="1487488" indent="-341313" algn="l" defTabSz="914400" rtl="0" eaLnBrk="1" latinLnBrk="0" hangingPunct="1">
              <a:lnSpc>
                <a:spcPct val="90000"/>
              </a:lnSpc>
              <a:spcBef>
                <a:spcPts val="500"/>
              </a:spcBef>
              <a:buFont typeface="Arial" panose="020B0604020202020204" pitchFamily="34" charset="0"/>
              <a:buChar char="•"/>
              <a:tabLst/>
              <a:defRPr sz="1800" kern="1200">
                <a:solidFill>
                  <a:schemeClr val="accent5"/>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p>
        </p:txBody>
      </p:sp>
      <p:sp>
        <p:nvSpPr>
          <p:cNvPr id="2" name="TextBox 1">
            <a:extLst>
              <a:ext uri="{FF2B5EF4-FFF2-40B4-BE49-F238E27FC236}">
                <a16:creationId xmlns:a16="http://schemas.microsoft.com/office/drawing/2014/main" id="{B4C141F3-C910-EDBB-3755-24B54159B89C}"/>
              </a:ext>
            </a:extLst>
          </p:cNvPr>
          <p:cNvSpPr txBox="1"/>
          <p:nvPr/>
        </p:nvSpPr>
        <p:spPr>
          <a:xfrm>
            <a:off x="685800" y="1404443"/>
            <a:ext cx="3000565" cy="2949525"/>
          </a:xfrm>
          <a:prstGeom prst="rect">
            <a:avLst/>
          </a:prstGeom>
          <a:noFill/>
        </p:spPr>
        <p:txBody>
          <a:bodyPr wrap="none" lIns="91440" tIns="45720" rIns="91440" bIns="45720" rtlCol="0" anchor="t">
            <a:spAutoFit/>
          </a:bodyPr>
          <a:lstStyle/>
          <a:p>
            <a:pPr>
              <a:lnSpc>
                <a:spcPct val="150000"/>
              </a:lnSpc>
              <a:buFont typeface="Arial"/>
              <a:buChar char="•"/>
            </a:pPr>
            <a:r>
              <a:rPr lang="en-US">
                <a:solidFill>
                  <a:srgbClr val="000000"/>
                </a:solidFill>
                <a:ea typeface="+mn-lt"/>
                <a:cs typeface="+mn-lt"/>
              </a:rPr>
              <a:t> Assess and Discovery</a:t>
            </a:r>
            <a:endParaRPr lang="en-US"/>
          </a:p>
          <a:p>
            <a:pPr>
              <a:lnSpc>
                <a:spcPct val="150000"/>
              </a:lnSpc>
              <a:buFont typeface="Arial"/>
              <a:buChar char="•"/>
            </a:pPr>
            <a:r>
              <a:rPr lang="en-US">
                <a:solidFill>
                  <a:srgbClr val="000000"/>
                </a:solidFill>
                <a:ea typeface="+mn-lt"/>
                <a:cs typeface="+mn-lt"/>
              </a:rPr>
              <a:t> Landing Zone</a:t>
            </a:r>
            <a:endParaRPr lang="en-US">
              <a:ea typeface="+mn-lt"/>
              <a:cs typeface="+mn-lt"/>
            </a:endParaRPr>
          </a:p>
          <a:p>
            <a:pPr>
              <a:lnSpc>
                <a:spcPct val="150000"/>
              </a:lnSpc>
              <a:buFont typeface="Arial"/>
              <a:buChar char="•"/>
            </a:pPr>
            <a:r>
              <a:rPr lang="en-US">
                <a:solidFill>
                  <a:srgbClr val="000000"/>
                </a:solidFill>
                <a:ea typeface="+mn-lt"/>
                <a:cs typeface="+mn-lt"/>
              </a:rPr>
              <a:t> Migration Waves Planning</a:t>
            </a:r>
          </a:p>
          <a:p>
            <a:pPr>
              <a:lnSpc>
                <a:spcPct val="150000"/>
              </a:lnSpc>
              <a:buFont typeface="Arial"/>
              <a:buChar char="•"/>
            </a:pPr>
            <a:r>
              <a:rPr lang="en-US">
                <a:solidFill>
                  <a:srgbClr val="000000"/>
                </a:solidFill>
                <a:ea typeface="+mn-lt"/>
                <a:cs typeface="+mn-lt"/>
              </a:rPr>
              <a:t> Server Migration</a:t>
            </a:r>
            <a:endParaRPr lang="en-US">
              <a:cs typeface="Arial"/>
            </a:endParaRPr>
          </a:p>
          <a:p>
            <a:pPr>
              <a:lnSpc>
                <a:spcPct val="150000"/>
              </a:lnSpc>
              <a:buFont typeface="Arial"/>
              <a:buChar char="•"/>
            </a:pPr>
            <a:r>
              <a:rPr lang="en-US">
                <a:solidFill>
                  <a:srgbClr val="000000"/>
                </a:solidFill>
                <a:ea typeface="+mn-lt"/>
                <a:cs typeface="+mn-lt"/>
              </a:rPr>
              <a:t> Cutover</a:t>
            </a:r>
          </a:p>
          <a:p>
            <a:pPr>
              <a:lnSpc>
                <a:spcPct val="150000"/>
              </a:lnSpc>
              <a:buFont typeface="Arial"/>
              <a:buChar char="•"/>
            </a:pPr>
            <a:r>
              <a:rPr lang="en-US">
                <a:solidFill>
                  <a:srgbClr val="000000"/>
                </a:solidFill>
                <a:ea typeface="+mn-lt"/>
                <a:cs typeface="+mn-lt"/>
              </a:rPr>
              <a:t> Pipeline Migration</a:t>
            </a:r>
            <a:endParaRPr lang="en-US">
              <a:cs typeface="Arial"/>
            </a:endParaRPr>
          </a:p>
          <a:p>
            <a:pPr>
              <a:lnSpc>
                <a:spcPct val="150000"/>
              </a:lnSpc>
              <a:buFont typeface="Arial"/>
              <a:buChar char="•"/>
            </a:pPr>
            <a:r>
              <a:rPr lang="en-US">
                <a:ea typeface="+mn-lt"/>
                <a:cs typeface="+mn-lt"/>
              </a:rPr>
              <a:t> Disaster Recovery</a:t>
            </a:r>
            <a:endParaRPr lang="en-US">
              <a:cs typeface="Arial" panose="020B0604020202020204"/>
            </a:endParaRPr>
          </a:p>
        </p:txBody>
      </p:sp>
    </p:spTree>
    <p:extLst>
      <p:ext uri="{BB962C8B-B14F-4D97-AF65-F5344CB8AC3E}">
        <p14:creationId xmlns:p14="http://schemas.microsoft.com/office/powerpoint/2010/main" val="4993229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EF323B-BAB0-9771-8D02-478DF935CC57}"/>
              </a:ext>
            </a:extLst>
          </p:cNvPr>
          <p:cNvSpPr>
            <a:spLocks noGrp="1"/>
          </p:cNvSpPr>
          <p:nvPr>
            <p:ph type="title"/>
          </p:nvPr>
        </p:nvSpPr>
        <p:spPr/>
        <p:txBody>
          <a:bodyPr/>
          <a:lstStyle/>
          <a:p>
            <a:r>
              <a:rPr lang="en-US">
                <a:cs typeface="Arial"/>
              </a:rPr>
              <a:t>How to Migrate Servers?</a:t>
            </a:r>
          </a:p>
        </p:txBody>
      </p:sp>
      <p:sp>
        <p:nvSpPr>
          <p:cNvPr id="3" name="Content Placeholder 2">
            <a:extLst>
              <a:ext uri="{FF2B5EF4-FFF2-40B4-BE49-F238E27FC236}">
                <a16:creationId xmlns:a16="http://schemas.microsoft.com/office/drawing/2014/main" id="{C409D993-F1EB-33EB-32A0-0ADCB07521FE}"/>
              </a:ext>
            </a:extLst>
          </p:cNvPr>
          <p:cNvSpPr>
            <a:spLocks noGrp="1"/>
          </p:cNvSpPr>
          <p:nvPr>
            <p:ph idx="1"/>
          </p:nvPr>
        </p:nvSpPr>
        <p:spPr>
          <a:xfrm>
            <a:off x="684120" y="1101725"/>
            <a:ext cx="10419790" cy="5219793"/>
          </a:xfrm>
        </p:spPr>
        <p:txBody>
          <a:bodyPr vert="horz" lIns="91440" tIns="45720" rIns="91440" bIns="45720" rtlCol="0" anchor="t">
            <a:normAutofit/>
          </a:bodyPr>
          <a:lstStyle/>
          <a:p>
            <a:pPr>
              <a:lnSpc>
                <a:spcPct val="120000"/>
              </a:lnSpc>
              <a:buNone/>
            </a:pPr>
            <a:endParaRPr lang="en-US" sz="1800" b="1">
              <a:solidFill>
                <a:schemeClr val="tx2">
                  <a:lumMod val="76000"/>
                </a:schemeClr>
              </a:solidFill>
              <a:ea typeface="+mn-lt"/>
              <a:cs typeface="+mn-lt"/>
            </a:endParaRPr>
          </a:p>
          <a:p>
            <a:pPr>
              <a:lnSpc>
                <a:spcPct val="120000"/>
              </a:lnSpc>
              <a:buNone/>
            </a:pPr>
            <a:endParaRPr lang="en-US" sz="1800">
              <a:cs typeface="Arial"/>
            </a:endParaRPr>
          </a:p>
        </p:txBody>
      </p:sp>
      <p:sp>
        <p:nvSpPr>
          <p:cNvPr id="5" name="TextBox 4">
            <a:extLst>
              <a:ext uri="{FF2B5EF4-FFF2-40B4-BE49-F238E27FC236}">
                <a16:creationId xmlns:a16="http://schemas.microsoft.com/office/drawing/2014/main" id="{79A3AB45-F0B8-3873-9747-BC3D87DFA4F1}"/>
              </a:ext>
            </a:extLst>
          </p:cNvPr>
          <p:cNvSpPr txBox="1"/>
          <p:nvPr/>
        </p:nvSpPr>
        <p:spPr>
          <a:xfrm>
            <a:off x="785532" y="4236944"/>
            <a:ext cx="10621086" cy="17030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en-US" b="1"/>
              <a:t>Step 1: </a:t>
            </a:r>
            <a:r>
              <a:rPr lang="en-US" b="1">
                <a:solidFill>
                  <a:schemeClr val="tx2">
                    <a:lumMod val="76000"/>
                  </a:schemeClr>
                </a:solidFill>
              </a:rPr>
              <a:t>Prepare the Target Server</a:t>
            </a:r>
            <a:endParaRPr lang="en-US">
              <a:solidFill>
                <a:schemeClr val="tx2">
                  <a:lumMod val="76000"/>
                </a:schemeClr>
              </a:solidFill>
              <a:cs typeface="Arial"/>
            </a:endParaRPr>
          </a:p>
          <a:p>
            <a:pPr>
              <a:lnSpc>
                <a:spcPct val="150000"/>
              </a:lnSpc>
            </a:pPr>
            <a:r>
              <a:rPr lang="en-US"/>
              <a:t>Configure settings, permissions, and authorizations.</a:t>
            </a:r>
            <a:endParaRPr lang="en-US">
              <a:cs typeface="Arial" panose="020B0604020202020204"/>
            </a:endParaRPr>
          </a:p>
          <a:p>
            <a:pPr>
              <a:lnSpc>
                <a:spcPct val="150000"/>
              </a:lnSpc>
            </a:pPr>
            <a:r>
              <a:rPr lang="en-US"/>
              <a:t>Consider server size, performance, scalability, and new technologies.</a:t>
            </a:r>
            <a:endParaRPr lang="en-US">
              <a:cs typeface="Arial" panose="020B0604020202020204"/>
            </a:endParaRPr>
          </a:p>
          <a:p>
            <a:pPr>
              <a:lnSpc>
                <a:spcPct val="150000"/>
              </a:lnSpc>
            </a:pPr>
            <a:endParaRPr lang="en-US" b="1">
              <a:solidFill>
                <a:schemeClr val="tx2">
                  <a:lumMod val="76000"/>
                </a:schemeClr>
              </a:solidFill>
              <a:cs typeface="Arial" panose="020B0604020202020204"/>
            </a:endParaRPr>
          </a:p>
        </p:txBody>
      </p:sp>
      <p:pic>
        <p:nvPicPr>
          <p:cNvPr id="6" name="Picture 5" descr="A diagram of a server migration plan&#10;&#10;Description automatically generated">
            <a:extLst>
              <a:ext uri="{FF2B5EF4-FFF2-40B4-BE49-F238E27FC236}">
                <a16:creationId xmlns:a16="http://schemas.microsoft.com/office/drawing/2014/main" id="{02223E4E-DE4E-9B88-235C-B5C8D61DF1A8}"/>
              </a:ext>
            </a:extLst>
          </p:cNvPr>
          <p:cNvPicPr>
            <a:picLocks noChangeAspect="1"/>
          </p:cNvPicPr>
          <p:nvPr/>
        </p:nvPicPr>
        <p:blipFill>
          <a:blip r:embed="rId2"/>
          <a:srcRect t="23714" b="21053"/>
          <a:stretch/>
        </p:blipFill>
        <p:spPr>
          <a:xfrm>
            <a:off x="1131794" y="1538886"/>
            <a:ext cx="9525000" cy="2172801"/>
          </a:xfrm>
          <a:prstGeom prst="rect">
            <a:avLst/>
          </a:prstGeom>
        </p:spPr>
      </p:pic>
    </p:spTree>
    <p:extLst>
      <p:ext uri="{BB962C8B-B14F-4D97-AF65-F5344CB8AC3E}">
        <p14:creationId xmlns:p14="http://schemas.microsoft.com/office/powerpoint/2010/main" val="11297756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EF323B-BAB0-9771-8D02-478DF935CC57}"/>
              </a:ext>
            </a:extLst>
          </p:cNvPr>
          <p:cNvSpPr>
            <a:spLocks noGrp="1"/>
          </p:cNvSpPr>
          <p:nvPr>
            <p:ph type="title"/>
          </p:nvPr>
        </p:nvSpPr>
        <p:spPr/>
        <p:txBody>
          <a:bodyPr/>
          <a:lstStyle/>
          <a:p>
            <a:r>
              <a:rPr lang="en-US">
                <a:cs typeface="Arial"/>
              </a:rPr>
              <a:t>How to Migrate Servers?</a:t>
            </a:r>
          </a:p>
        </p:txBody>
      </p:sp>
      <p:sp>
        <p:nvSpPr>
          <p:cNvPr id="3" name="Content Placeholder 2">
            <a:extLst>
              <a:ext uri="{FF2B5EF4-FFF2-40B4-BE49-F238E27FC236}">
                <a16:creationId xmlns:a16="http://schemas.microsoft.com/office/drawing/2014/main" id="{C409D993-F1EB-33EB-32A0-0ADCB07521FE}"/>
              </a:ext>
            </a:extLst>
          </p:cNvPr>
          <p:cNvSpPr>
            <a:spLocks noGrp="1"/>
          </p:cNvSpPr>
          <p:nvPr>
            <p:ph idx="1"/>
          </p:nvPr>
        </p:nvSpPr>
        <p:spPr>
          <a:xfrm>
            <a:off x="684120" y="1101725"/>
            <a:ext cx="10419790" cy="5219793"/>
          </a:xfrm>
        </p:spPr>
        <p:txBody>
          <a:bodyPr vert="horz" lIns="91440" tIns="45720" rIns="91440" bIns="45720" rtlCol="0" anchor="t">
            <a:normAutofit/>
          </a:bodyPr>
          <a:lstStyle/>
          <a:p>
            <a:pPr>
              <a:lnSpc>
                <a:spcPct val="120000"/>
              </a:lnSpc>
              <a:buNone/>
            </a:pPr>
            <a:endParaRPr lang="en-US" sz="1800" b="1">
              <a:solidFill>
                <a:schemeClr val="tx2">
                  <a:lumMod val="76000"/>
                </a:schemeClr>
              </a:solidFill>
              <a:ea typeface="+mn-lt"/>
              <a:cs typeface="+mn-lt"/>
            </a:endParaRPr>
          </a:p>
          <a:p>
            <a:pPr>
              <a:lnSpc>
                <a:spcPct val="120000"/>
              </a:lnSpc>
              <a:buNone/>
            </a:pPr>
            <a:endParaRPr lang="en-US" sz="1800">
              <a:cs typeface="Arial"/>
            </a:endParaRPr>
          </a:p>
        </p:txBody>
      </p:sp>
      <p:sp>
        <p:nvSpPr>
          <p:cNvPr id="5" name="TextBox 4">
            <a:extLst>
              <a:ext uri="{FF2B5EF4-FFF2-40B4-BE49-F238E27FC236}">
                <a16:creationId xmlns:a16="http://schemas.microsoft.com/office/drawing/2014/main" id="{79A3AB45-F0B8-3873-9747-BC3D87DFA4F1}"/>
              </a:ext>
            </a:extLst>
          </p:cNvPr>
          <p:cNvSpPr txBox="1"/>
          <p:nvPr/>
        </p:nvSpPr>
        <p:spPr>
          <a:xfrm>
            <a:off x="684679" y="1413061"/>
            <a:ext cx="10699527" cy="544251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en-US" b="1">
                <a:solidFill>
                  <a:srgbClr val="000000"/>
                </a:solidFill>
                <a:cs typeface="Arial" panose="020B0604020202020204"/>
              </a:rPr>
              <a:t>Step 2: </a:t>
            </a:r>
            <a:r>
              <a:rPr lang="en-US" b="1">
                <a:solidFill>
                  <a:schemeClr val="tx2">
                    <a:lumMod val="76000"/>
                  </a:schemeClr>
                </a:solidFill>
                <a:cs typeface="Arial" panose="020B0604020202020204"/>
              </a:rPr>
              <a:t>Assess Data Fidelity</a:t>
            </a:r>
            <a:endParaRPr lang="en-US">
              <a:solidFill>
                <a:schemeClr val="tx2">
                  <a:lumMod val="76000"/>
                </a:schemeClr>
              </a:solidFill>
              <a:cs typeface="Arial" panose="020B0604020202020204"/>
            </a:endParaRPr>
          </a:p>
          <a:p>
            <a:pPr>
              <a:lnSpc>
                <a:spcPct val="150000"/>
              </a:lnSpc>
            </a:pPr>
            <a:r>
              <a:rPr lang="en-US">
                <a:solidFill>
                  <a:srgbClr val="000000"/>
                </a:solidFill>
                <a:cs typeface="Arial" panose="020B0604020202020204"/>
              </a:rPr>
              <a:t>Account for all data, ensuring quality and proper integration.</a:t>
            </a:r>
          </a:p>
          <a:p>
            <a:pPr>
              <a:lnSpc>
                <a:spcPct val="150000"/>
              </a:lnSpc>
            </a:pPr>
            <a:r>
              <a:rPr lang="en-US">
                <a:solidFill>
                  <a:srgbClr val="000000"/>
                </a:solidFill>
                <a:cs typeface="Arial" panose="020B0604020202020204"/>
              </a:rPr>
              <a:t>Plan for data protection and compliance with laws.</a:t>
            </a:r>
            <a:endParaRPr lang="en-US">
              <a:cs typeface="Arial" panose="020B0604020202020204"/>
            </a:endParaRPr>
          </a:p>
          <a:p>
            <a:pPr>
              <a:lnSpc>
                <a:spcPct val="150000"/>
              </a:lnSpc>
            </a:pPr>
            <a:endParaRPr lang="en-US">
              <a:cs typeface="Arial" panose="020B0604020202020204"/>
            </a:endParaRPr>
          </a:p>
          <a:p>
            <a:pPr>
              <a:lnSpc>
                <a:spcPct val="150000"/>
              </a:lnSpc>
            </a:pPr>
            <a:r>
              <a:rPr lang="en-US" b="1">
                <a:cs typeface="Arial"/>
              </a:rPr>
              <a:t>Step 3:</a:t>
            </a:r>
            <a:r>
              <a:rPr lang="en-US" b="1">
                <a:solidFill>
                  <a:schemeClr val="tx2">
                    <a:lumMod val="76000"/>
                  </a:schemeClr>
                </a:solidFill>
                <a:cs typeface="Arial"/>
              </a:rPr>
              <a:t> Transfer the Data</a:t>
            </a:r>
            <a:endParaRPr lang="en-US">
              <a:solidFill>
                <a:schemeClr val="tx2">
                  <a:lumMod val="76000"/>
                </a:schemeClr>
              </a:solidFill>
            </a:endParaRPr>
          </a:p>
          <a:p>
            <a:pPr>
              <a:lnSpc>
                <a:spcPct val="150000"/>
              </a:lnSpc>
            </a:pPr>
            <a:r>
              <a:rPr lang="en-US">
                <a:cs typeface="Arial"/>
              </a:rPr>
              <a:t>Secure data transfer between servers.</a:t>
            </a:r>
          </a:p>
          <a:p>
            <a:pPr>
              <a:lnSpc>
                <a:spcPct val="150000"/>
              </a:lnSpc>
            </a:pPr>
            <a:r>
              <a:rPr lang="en-US">
                <a:cs typeface="Arial"/>
              </a:rPr>
              <a:t>Communicate with stakeholders to avoid miscommunication during the process.</a:t>
            </a:r>
            <a:endParaRPr lang="en-US"/>
          </a:p>
          <a:p>
            <a:pPr>
              <a:lnSpc>
                <a:spcPct val="150000"/>
              </a:lnSpc>
            </a:pPr>
            <a:endParaRPr lang="en-US">
              <a:cs typeface="Arial"/>
            </a:endParaRPr>
          </a:p>
          <a:p>
            <a:pPr>
              <a:lnSpc>
                <a:spcPct val="150000"/>
              </a:lnSpc>
            </a:pPr>
            <a:r>
              <a:rPr lang="en-US" b="1">
                <a:cs typeface="Arial"/>
              </a:rPr>
              <a:t>Step 4:</a:t>
            </a:r>
            <a:r>
              <a:rPr lang="en-US" b="1">
                <a:solidFill>
                  <a:schemeClr val="tx2">
                    <a:lumMod val="76000"/>
                  </a:schemeClr>
                </a:solidFill>
                <a:cs typeface="Arial"/>
              </a:rPr>
              <a:t> Validation</a:t>
            </a:r>
            <a:endParaRPr lang="en-US">
              <a:solidFill>
                <a:schemeClr val="tx2">
                  <a:lumMod val="76000"/>
                </a:schemeClr>
              </a:solidFill>
            </a:endParaRPr>
          </a:p>
          <a:p>
            <a:pPr>
              <a:lnSpc>
                <a:spcPct val="150000"/>
              </a:lnSpc>
            </a:pPr>
            <a:r>
              <a:rPr lang="en-US">
                <a:cs typeface="Arial"/>
              </a:rPr>
              <a:t>Test the new server for performance and processing issues.</a:t>
            </a:r>
          </a:p>
          <a:p>
            <a:pPr>
              <a:lnSpc>
                <a:spcPct val="150000"/>
              </a:lnSpc>
            </a:pPr>
            <a:r>
              <a:rPr lang="en-US">
                <a:cs typeface="Arial"/>
              </a:rPr>
              <a:t>Document the process and results for future reference.</a:t>
            </a:r>
            <a:endParaRPr lang="en-US"/>
          </a:p>
          <a:p>
            <a:pPr>
              <a:lnSpc>
                <a:spcPct val="150000"/>
              </a:lnSpc>
            </a:pPr>
            <a:endParaRPr lang="en-US" b="1">
              <a:solidFill>
                <a:schemeClr val="tx2">
                  <a:lumMod val="76000"/>
                </a:schemeClr>
              </a:solidFill>
              <a:cs typeface="Arial"/>
            </a:endParaRPr>
          </a:p>
          <a:p>
            <a:pPr>
              <a:lnSpc>
                <a:spcPct val="150000"/>
              </a:lnSpc>
            </a:pPr>
            <a:endParaRPr lang="en-US" b="1">
              <a:solidFill>
                <a:schemeClr val="tx2">
                  <a:lumMod val="76000"/>
                </a:schemeClr>
              </a:solidFill>
              <a:cs typeface="Arial"/>
            </a:endParaRPr>
          </a:p>
        </p:txBody>
      </p:sp>
    </p:spTree>
    <p:extLst>
      <p:ext uri="{BB962C8B-B14F-4D97-AF65-F5344CB8AC3E}">
        <p14:creationId xmlns:p14="http://schemas.microsoft.com/office/powerpoint/2010/main" val="35051527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EF323B-BAB0-9771-8D02-478DF935CC57}"/>
              </a:ext>
            </a:extLst>
          </p:cNvPr>
          <p:cNvSpPr>
            <a:spLocks noGrp="1"/>
          </p:cNvSpPr>
          <p:nvPr>
            <p:ph type="title"/>
          </p:nvPr>
        </p:nvSpPr>
        <p:spPr/>
        <p:txBody>
          <a:bodyPr/>
          <a:lstStyle/>
          <a:p>
            <a:r>
              <a:rPr lang="en-US">
                <a:cs typeface="Arial"/>
              </a:rPr>
              <a:t>How to Migrate Servers?</a:t>
            </a:r>
          </a:p>
        </p:txBody>
      </p:sp>
      <p:sp>
        <p:nvSpPr>
          <p:cNvPr id="3" name="Content Placeholder 2">
            <a:extLst>
              <a:ext uri="{FF2B5EF4-FFF2-40B4-BE49-F238E27FC236}">
                <a16:creationId xmlns:a16="http://schemas.microsoft.com/office/drawing/2014/main" id="{C409D993-F1EB-33EB-32A0-0ADCB07521FE}"/>
              </a:ext>
            </a:extLst>
          </p:cNvPr>
          <p:cNvSpPr>
            <a:spLocks noGrp="1"/>
          </p:cNvSpPr>
          <p:nvPr>
            <p:ph idx="1"/>
          </p:nvPr>
        </p:nvSpPr>
        <p:spPr>
          <a:xfrm>
            <a:off x="684120" y="1101725"/>
            <a:ext cx="10419790" cy="5219793"/>
          </a:xfrm>
        </p:spPr>
        <p:txBody>
          <a:bodyPr vert="horz" lIns="91440" tIns="45720" rIns="91440" bIns="45720" rtlCol="0" anchor="t">
            <a:normAutofit/>
          </a:bodyPr>
          <a:lstStyle/>
          <a:p>
            <a:pPr>
              <a:lnSpc>
                <a:spcPct val="120000"/>
              </a:lnSpc>
              <a:buNone/>
            </a:pPr>
            <a:endParaRPr lang="en-US" sz="1800" b="1">
              <a:solidFill>
                <a:schemeClr val="tx2">
                  <a:lumMod val="76000"/>
                </a:schemeClr>
              </a:solidFill>
              <a:ea typeface="+mn-lt"/>
              <a:cs typeface="+mn-lt"/>
            </a:endParaRPr>
          </a:p>
          <a:p>
            <a:pPr>
              <a:lnSpc>
                <a:spcPct val="120000"/>
              </a:lnSpc>
              <a:buNone/>
            </a:pPr>
            <a:endParaRPr lang="en-US" sz="1800">
              <a:cs typeface="Arial"/>
            </a:endParaRPr>
          </a:p>
        </p:txBody>
      </p:sp>
      <p:sp>
        <p:nvSpPr>
          <p:cNvPr id="5" name="TextBox 4">
            <a:extLst>
              <a:ext uri="{FF2B5EF4-FFF2-40B4-BE49-F238E27FC236}">
                <a16:creationId xmlns:a16="http://schemas.microsoft.com/office/drawing/2014/main" id="{79A3AB45-F0B8-3873-9747-BC3D87DFA4F1}"/>
              </a:ext>
            </a:extLst>
          </p:cNvPr>
          <p:cNvSpPr txBox="1"/>
          <p:nvPr/>
        </p:nvSpPr>
        <p:spPr>
          <a:xfrm>
            <a:off x="684679" y="1413061"/>
            <a:ext cx="10699527" cy="29323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en-US" b="1">
                <a:solidFill>
                  <a:srgbClr val="000000"/>
                </a:solidFill>
                <a:cs typeface="Arial" panose="020B0604020202020204"/>
              </a:rPr>
              <a:t>Step 5:</a:t>
            </a:r>
            <a:r>
              <a:rPr lang="en-US" b="1">
                <a:solidFill>
                  <a:schemeClr val="tx2">
                    <a:lumMod val="76000"/>
                  </a:schemeClr>
                </a:solidFill>
                <a:cs typeface="Arial" panose="020B0604020202020204"/>
              </a:rPr>
              <a:t> Change DNS, Go Live</a:t>
            </a:r>
            <a:endParaRPr lang="en-US">
              <a:solidFill>
                <a:schemeClr val="tx2">
                  <a:lumMod val="76000"/>
                </a:schemeClr>
              </a:solidFill>
              <a:cs typeface="Arial"/>
            </a:endParaRPr>
          </a:p>
          <a:p>
            <a:pPr>
              <a:lnSpc>
                <a:spcPct val="150000"/>
              </a:lnSpc>
            </a:pPr>
            <a:r>
              <a:rPr lang="en-US">
                <a:cs typeface="Arial"/>
              </a:rPr>
              <a:t>Switch </a:t>
            </a:r>
            <a:r>
              <a:rPr lang="en-US">
                <a:solidFill>
                  <a:srgbClr val="000000"/>
                </a:solidFill>
                <a:cs typeface="Arial"/>
              </a:rPr>
              <a:t>the website's DNS to point </a:t>
            </a:r>
            <a:r>
              <a:rPr lang="en-US">
                <a:cs typeface="Arial"/>
              </a:rPr>
              <a:t>to the new server.</a:t>
            </a:r>
          </a:p>
          <a:p>
            <a:pPr>
              <a:lnSpc>
                <a:spcPct val="150000"/>
              </a:lnSpc>
            </a:pPr>
            <a:r>
              <a:rPr lang="en-US">
                <a:cs typeface="Arial"/>
              </a:rPr>
              <a:t>Ensure backups are available in case of issues.</a:t>
            </a:r>
            <a:endParaRPr lang="en-US"/>
          </a:p>
          <a:p>
            <a:pPr>
              <a:lnSpc>
                <a:spcPct val="150000"/>
              </a:lnSpc>
            </a:pPr>
            <a:br>
              <a:rPr lang="en-US" sz="2400" b="1">
                <a:solidFill>
                  <a:srgbClr val="000000"/>
                </a:solidFill>
                <a:cs typeface="Arial"/>
              </a:rPr>
            </a:br>
            <a:r>
              <a:rPr lang="en-US" sz="2400" b="1">
                <a:solidFill>
                  <a:srgbClr val="000000"/>
                </a:solidFill>
                <a:cs typeface="Arial"/>
              </a:rPr>
              <a:t>Cloud Tools Used For Server Migration:</a:t>
            </a:r>
          </a:p>
          <a:p>
            <a:pPr>
              <a:lnSpc>
                <a:spcPct val="150000"/>
              </a:lnSpc>
            </a:pPr>
            <a:endParaRPr lang="en-US" sz="2400" b="1">
              <a:solidFill>
                <a:srgbClr val="000000"/>
              </a:solidFill>
              <a:cs typeface="Arial"/>
            </a:endParaRPr>
          </a:p>
        </p:txBody>
      </p:sp>
      <p:pic>
        <p:nvPicPr>
          <p:cNvPr id="7" name="Picture 6" descr="Modernize ASP.NET web apps with Azure ...">
            <a:extLst>
              <a:ext uri="{FF2B5EF4-FFF2-40B4-BE49-F238E27FC236}">
                <a16:creationId xmlns:a16="http://schemas.microsoft.com/office/drawing/2014/main" id="{94D8593A-0DF3-49E7-4F6A-63AB9CB28EC5}"/>
              </a:ext>
            </a:extLst>
          </p:cNvPr>
          <p:cNvPicPr>
            <a:picLocks noChangeAspect="1"/>
          </p:cNvPicPr>
          <p:nvPr/>
        </p:nvPicPr>
        <p:blipFill>
          <a:blip r:embed="rId2"/>
          <a:stretch>
            <a:fillRect/>
          </a:stretch>
        </p:blipFill>
        <p:spPr>
          <a:xfrm>
            <a:off x="941014" y="4201085"/>
            <a:ext cx="2790825" cy="1638300"/>
          </a:xfrm>
          <a:prstGeom prst="rect">
            <a:avLst/>
          </a:prstGeom>
        </p:spPr>
      </p:pic>
      <p:pic>
        <p:nvPicPr>
          <p:cNvPr id="9" name="Picture 8" descr="Migrate for Compute Engine ...">
            <a:extLst>
              <a:ext uri="{FF2B5EF4-FFF2-40B4-BE49-F238E27FC236}">
                <a16:creationId xmlns:a16="http://schemas.microsoft.com/office/drawing/2014/main" id="{F2263DDF-6D4B-AF9E-196B-07AAC5D485D8}"/>
              </a:ext>
            </a:extLst>
          </p:cNvPr>
          <p:cNvPicPr>
            <a:picLocks noChangeAspect="1"/>
          </p:cNvPicPr>
          <p:nvPr/>
        </p:nvPicPr>
        <p:blipFill>
          <a:blip r:embed="rId3"/>
          <a:stretch>
            <a:fillRect/>
          </a:stretch>
        </p:blipFill>
        <p:spPr>
          <a:xfrm>
            <a:off x="9036143" y="4200805"/>
            <a:ext cx="1425949" cy="1358716"/>
          </a:xfrm>
          <a:prstGeom prst="rect">
            <a:avLst/>
          </a:prstGeom>
        </p:spPr>
      </p:pic>
      <p:pic>
        <p:nvPicPr>
          <p:cNvPr id="10" name="Picture 9" descr="A logo for a cloud service&#10;&#10;Description automatically generated">
            <a:extLst>
              <a:ext uri="{FF2B5EF4-FFF2-40B4-BE49-F238E27FC236}">
                <a16:creationId xmlns:a16="http://schemas.microsoft.com/office/drawing/2014/main" id="{750A52F0-F0A6-1103-B7DF-0F5580E4D6E2}"/>
              </a:ext>
            </a:extLst>
          </p:cNvPr>
          <p:cNvPicPr>
            <a:picLocks noChangeAspect="1"/>
          </p:cNvPicPr>
          <p:nvPr/>
        </p:nvPicPr>
        <p:blipFill>
          <a:blip r:embed="rId4"/>
          <a:stretch>
            <a:fillRect/>
          </a:stretch>
        </p:blipFill>
        <p:spPr>
          <a:xfrm>
            <a:off x="5348849" y="4200525"/>
            <a:ext cx="1740834" cy="1645024"/>
          </a:xfrm>
          <a:prstGeom prst="rect">
            <a:avLst/>
          </a:prstGeom>
        </p:spPr>
      </p:pic>
      <p:sp>
        <p:nvSpPr>
          <p:cNvPr id="11" name="TextBox 10">
            <a:extLst>
              <a:ext uri="{FF2B5EF4-FFF2-40B4-BE49-F238E27FC236}">
                <a16:creationId xmlns:a16="http://schemas.microsoft.com/office/drawing/2014/main" id="{DF0FA845-947B-0E96-1A26-1DF8362763A3}"/>
              </a:ext>
            </a:extLst>
          </p:cNvPr>
          <p:cNvSpPr txBox="1"/>
          <p:nvPr/>
        </p:nvSpPr>
        <p:spPr>
          <a:xfrm>
            <a:off x="9234768" y="5318311"/>
            <a:ext cx="1391237"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t>       GCP </a:t>
            </a:r>
            <a:br>
              <a:rPr lang="en-US" sz="1400">
                <a:cs typeface="Arial"/>
              </a:rPr>
            </a:br>
            <a:r>
              <a:rPr lang="en-US" sz="1400"/>
              <a:t>Migrate to VM</a:t>
            </a:r>
            <a:endParaRPr lang="en-US" sz="1400">
              <a:cs typeface="Arial"/>
            </a:endParaRPr>
          </a:p>
        </p:txBody>
      </p:sp>
    </p:spTree>
    <p:extLst>
      <p:ext uri="{BB962C8B-B14F-4D97-AF65-F5344CB8AC3E}">
        <p14:creationId xmlns:p14="http://schemas.microsoft.com/office/powerpoint/2010/main" val="6544636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82A904-E248-4B95-E229-8C535D89B5F6}"/>
              </a:ext>
            </a:extLst>
          </p:cNvPr>
          <p:cNvSpPr>
            <a:spLocks noGrp="1"/>
          </p:cNvSpPr>
          <p:nvPr>
            <p:ph type="title"/>
          </p:nvPr>
        </p:nvSpPr>
        <p:spPr/>
        <p:txBody>
          <a:bodyPr/>
          <a:lstStyle/>
          <a:p>
            <a:r>
              <a:rPr lang="en-US">
                <a:cs typeface="Arial"/>
              </a:rPr>
              <a:t>AWS MGN</a:t>
            </a:r>
            <a:endParaRPr lang="en-US"/>
          </a:p>
        </p:txBody>
      </p:sp>
      <p:pic>
        <p:nvPicPr>
          <p:cNvPr id="4" name="Content Placeholder 3" descr="AWS MGN network architecture modernization diagram">
            <a:extLst>
              <a:ext uri="{FF2B5EF4-FFF2-40B4-BE49-F238E27FC236}">
                <a16:creationId xmlns:a16="http://schemas.microsoft.com/office/drawing/2014/main" id="{DAFA0E71-A486-4BA1-BA3C-BF8B8A7DAEE1}"/>
              </a:ext>
            </a:extLst>
          </p:cNvPr>
          <p:cNvPicPr>
            <a:picLocks noGrp="1" noChangeAspect="1"/>
          </p:cNvPicPr>
          <p:nvPr>
            <p:ph idx="1"/>
          </p:nvPr>
        </p:nvPicPr>
        <p:blipFill>
          <a:blip r:embed="rId2"/>
          <a:stretch>
            <a:fillRect/>
          </a:stretch>
        </p:blipFill>
        <p:spPr>
          <a:xfrm>
            <a:off x="1120339" y="873428"/>
            <a:ext cx="9023163" cy="5699956"/>
          </a:xfrm>
        </p:spPr>
      </p:pic>
    </p:spTree>
    <p:extLst>
      <p:ext uri="{BB962C8B-B14F-4D97-AF65-F5344CB8AC3E}">
        <p14:creationId xmlns:p14="http://schemas.microsoft.com/office/powerpoint/2010/main" val="10050103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16FAC8-EF2C-15E4-ACCF-BEE4248465B3}"/>
              </a:ext>
            </a:extLst>
          </p:cNvPr>
          <p:cNvSpPr>
            <a:spLocks noGrp="1"/>
          </p:cNvSpPr>
          <p:nvPr>
            <p:ph type="title"/>
          </p:nvPr>
        </p:nvSpPr>
        <p:spPr/>
        <p:txBody>
          <a:bodyPr/>
          <a:lstStyle/>
          <a:p>
            <a:r>
              <a:rPr lang="en-US">
                <a:cs typeface="Arial"/>
              </a:rPr>
              <a:t>Azure Migrate</a:t>
            </a:r>
            <a:endParaRPr lang="en-US"/>
          </a:p>
        </p:txBody>
      </p:sp>
      <p:pic>
        <p:nvPicPr>
          <p:cNvPr id="4" name="Content Placeholder 3" descr="Azure Migrate appliance - Azure Migrate | Microsoft Learn">
            <a:extLst>
              <a:ext uri="{FF2B5EF4-FFF2-40B4-BE49-F238E27FC236}">
                <a16:creationId xmlns:a16="http://schemas.microsoft.com/office/drawing/2014/main" id="{0850F60D-A300-BF75-A8D2-8856CE13FF51}"/>
              </a:ext>
            </a:extLst>
          </p:cNvPr>
          <p:cNvPicPr>
            <a:picLocks noGrp="1" noChangeAspect="1"/>
          </p:cNvPicPr>
          <p:nvPr>
            <p:ph idx="1"/>
          </p:nvPr>
        </p:nvPicPr>
        <p:blipFill>
          <a:blip r:embed="rId2"/>
          <a:stretch>
            <a:fillRect/>
          </a:stretch>
        </p:blipFill>
        <p:spPr>
          <a:xfrm>
            <a:off x="2744262" y="1441904"/>
            <a:ext cx="8061316" cy="4708147"/>
          </a:xfrm>
        </p:spPr>
      </p:pic>
    </p:spTree>
    <p:extLst>
      <p:ext uri="{BB962C8B-B14F-4D97-AF65-F5344CB8AC3E}">
        <p14:creationId xmlns:p14="http://schemas.microsoft.com/office/powerpoint/2010/main" val="9685641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3A0D0F-57A5-AAF4-790F-412310C875F8}"/>
              </a:ext>
            </a:extLst>
          </p:cNvPr>
          <p:cNvSpPr>
            <a:spLocks noGrp="1"/>
          </p:cNvSpPr>
          <p:nvPr>
            <p:ph type="title"/>
          </p:nvPr>
        </p:nvSpPr>
        <p:spPr/>
        <p:txBody>
          <a:bodyPr/>
          <a:lstStyle/>
          <a:p>
            <a:r>
              <a:rPr lang="en-US">
                <a:cs typeface="Arial"/>
              </a:rPr>
              <a:t>GCP Migrate</a:t>
            </a:r>
          </a:p>
        </p:txBody>
      </p:sp>
      <p:pic>
        <p:nvPicPr>
          <p:cNvPr id="4" name="Content Placeholder 3" descr="Migrate for Compute Engine deployment showing the logical connections between all components">
            <a:extLst>
              <a:ext uri="{FF2B5EF4-FFF2-40B4-BE49-F238E27FC236}">
                <a16:creationId xmlns:a16="http://schemas.microsoft.com/office/drawing/2014/main" id="{48F260DA-B9F1-27AE-1783-DF04C6E18CDC}"/>
              </a:ext>
            </a:extLst>
          </p:cNvPr>
          <p:cNvPicPr>
            <a:picLocks noGrp="1" noChangeAspect="1"/>
          </p:cNvPicPr>
          <p:nvPr>
            <p:ph idx="1"/>
          </p:nvPr>
        </p:nvPicPr>
        <p:blipFill>
          <a:blip r:embed="rId2"/>
          <a:stretch>
            <a:fillRect/>
          </a:stretch>
        </p:blipFill>
        <p:spPr>
          <a:xfrm>
            <a:off x="2525677" y="335190"/>
            <a:ext cx="6762821" cy="6280529"/>
          </a:xfrm>
        </p:spPr>
      </p:pic>
    </p:spTree>
    <p:extLst>
      <p:ext uri="{BB962C8B-B14F-4D97-AF65-F5344CB8AC3E}">
        <p14:creationId xmlns:p14="http://schemas.microsoft.com/office/powerpoint/2010/main" val="3876601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EF323B-BAB0-9771-8D02-478DF935CC57}"/>
              </a:ext>
            </a:extLst>
          </p:cNvPr>
          <p:cNvSpPr>
            <a:spLocks noGrp="1"/>
          </p:cNvSpPr>
          <p:nvPr>
            <p:ph type="title"/>
          </p:nvPr>
        </p:nvSpPr>
        <p:spPr/>
        <p:txBody>
          <a:bodyPr/>
          <a:lstStyle/>
          <a:p>
            <a:r>
              <a:rPr lang="en-US">
                <a:cs typeface="Arial"/>
              </a:rPr>
              <a:t>Cut Over</a:t>
            </a:r>
            <a:endParaRPr lang="en-US"/>
          </a:p>
        </p:txBody>
      </p:sp>
      <p:sp>
        <p:nvSpPr>
          <p:cNvPr id="3" name="Content Placeholder 2">
            <a:extLst>
              <a:ext uri="{FF2B5EF4-FFF2-40B4-BE49-F238E27FC236}">
                <a16:creationId xmlns:a16="http://schemas.microsoft.com/office/drawing/2014/main" id="{C409D993-F1EB-33EB-32A0-0ADCB07521FE}"/>
              </a:ext>
            </a:extLst>
          </p:cNvPr>
          <p:cNvSpPr>
            <a:spLocks noGrp="1"/>
          </p:cNvSpPr>
          <p:nvPr>
            <p:ph idx="1"/>
          </p:nvPr>
        </p:nvSpPr>
        <p:spPr>
          <a:xfrm>
            <a:off x="773767" y="1376269"/>
            <a:ext cx="11058525" cy="6071440"/>
          </a:xfrm>
        </p:spPr>
        <p:txBody>
          <a:bodyPr vert="horz" lIns="91440" tIns="45720" rIns="91440" bIns="45720" rtlCol="0" anchor="t">
            <a:normAutofit/>
          </a:bodyPr>
          <a:lstStyle/>
          <a:p>
            <a:pPr marL="0" indent="0">
              <a:lnSpc>
                <a:spcPct val="150000"/>
              </a:lnSpc>
              <a:buNone/>
            </a:pPr>
            <a:r>
              <a:rPr lang="en-US" sz="1800">
                <a:ea typeface="+mn-lt"/>
                <a:cs typeface="+mn-lt"/>
              </a:rPr>
              <a:t>The cutover is the moment when the final switch is made from the old system to the new system. It marks the transition from testing and preparation to live operation on the new platform.</a:t>
            </a:r>
            <a:endParaRPr lang="en-US" sz="1800">
              <a:cs typeface="Arial"/>
            </a:endParaRPr>
          </a:p>
          <a:p>
            <a:pPr marL="0" indent="0">
              <a:lnSpc>
                <a:spcPct val="200000"/>
              </a:lnSpc>
              <a:buNone/>
            </a:pPr>
            <a:r>
              <a:rPr lang="en-US" sz="1800" b="1">
                <a:ea typeface="+mn-lt"/>
                <a:cs typeface="+mn-lt"/>
              </a:rPr>
              <a:t>When It Happens:</a:t>
            </a:r>
            <a:endParaRPr lang="en-US" sz="1800">
              <a:cs typeface="Arial"/>
            </a:endParaRPr>
          </a:p>
          <a:p>
            <a:pPr marL="0" indent="0">
              <a:lnSpc>
                <a:spcPct val="150000"/>
              </a:lnSpc>
              <a:buNone/>
            </a:pPr>
            <a:r>
              <a:rPr lang="en-US" sz="1800" b="1">
                <a:ea typeface="+mn-lt"/>
                <a:cs typeface="+mn-lt"/>
              </a:rPr>
              <a:t> </a:t>
            </a:r>
            <a:r>
              <a:rPr lang="en-US" sz="1800" b="1">
                <a:solidFill>
                  <a:schemeClr val="tx2">
                    <a:lumMod val="76000"/>
                  </a:schemeClr>
                </a:solidFill>
                <a:ea typeface="+mn-lt"/>
                <a:cs typeface="+mn-lt"/>
              </a:rPr>
              <a:t>End of the Final Wave:</a:t>
            </a:r>
            <a:endParaRPr lang="en-US" sz="1800">
              <a:solidFill>
                <a:schemeClr val="tx2">
                  <a:lumMod val="76000"/>
                </a:schemeClr>
              </a:solidFill>
              <a:cs typeface="Arial"/>
            </a:endParaRPr>
          </a:p>
          <a:p>
            <a:pPr marL="920750" lvl="1" indent="-285750">
              <a:lnSpc>
                <a:spcPct val="150000"/>
              </a:lnSpc>
              <a:buClr>
                <a:srgbClr val="616062"/>
              </a:buClr>
              <a:buFont typeface="Arial"/>
              <a:buChar char="•"/>
            </a:pPr>
            <a:r>
              <a:rPr lang="en-US" sz="1800">
                <a:ea typeface="+mn-lt"/>
                <a:cs typeface="+mn-lt"/>
              </a:rPr>
              <a:t>After all critical systems have been migrated and tested successfully.</a:t>
            </a:r>
            <a:endParaRPr lang="en-US" sz="1800">
              <a:cs typeface="Arial"/>
            </a:endParaRPr>
          </a:p>
          <a:p>
            <a:pPr marL="920750" lvl="1" indent="-285750">
              <a:lnSpc>
                <a:spcPct val="150000"/>
              </a:lnSpc>
              <a:buClr>
                <a:srgbClr val="616062"/>
              </a:buClr>
              <a:buFont typeface="Arial"/>
              <a:buChar char="•"/>
            </a:pPr>
            <a:r>
              <a:rPr lang="en-US" sz="1800">
                <a:ea typeface="+mn-lt"/>
                <a:cs typeface="+mn-lt"/>
              </a:rPr>
              <a:t>When stakeholders have validated the new environment.</a:t>
            </a:r>
            <a:endParaRPr lang="en-US" sz="1800">
              <a:cs typeface="Arial"/>
            </a:endParaRPr>
          </a:p>
          <a:p>
            <a:pPr marL="920750" lvl="1" indent="-285750">
              <a:lnSpc>
                <a:spcPct val="150000"/>
              </a:lnSpc>
              <a:buClr>
                <a:srgbClr val="616062"/>
              </a:buClr>
              <a:buFont typeface="Arial"/>
              <a:buChar char="•"/>
            </a:pPr>
            <a:r>
              <a:rPr lang="en-US" sz="1800">
                <a:ea typeface="+mn-lt"/>
                <a:cs typeface="+mn-lt"/>
              </a:rPr>
              <a:t>During a planned maintenance window to minimize business disruption.</a:t>
            </a:r>
            <a:endParaRPr lang="en-US" sz="2200">
              <a:solidFill>
                <a:srgbClr val="333333"/>
              </a:solidFill>
              <a:ea typeface="+mn-lt"/>
              <a:cs typeface="+mn-lt"/>
            </a:endParaRPr>
          </a:p>
          <a:p>
            <a:pPr marL="0" indent="0">
              <a:lnSpc>
                <a:spcPct val="150000"/>
              </a:lnSpc>
              <a:buNone/>
            </a:pPr>
            <a:endParaRPr lang="en-US" sz="1800" b="1">
              <a:cs typeface="Arial" panose="020B0604020202020204"/>
            </a:endParaRPr>
          </a:p>
          <a:p>
            <a:pPr marL="0" indent="0">
              <a:lnSpc>
                <a:spcPct val="150000"/>
              </a:lnSpc>
              <a:buNone/>
            </a:pPr>
            <a:endParaRPr lang="en-US" sz="1800" b="1">
              <a:cs typeface="Arial" panose="020B0604020202020204"/>
            </a:endParaRPr>
          </a:p>
        </p:txBody>
      </p:sp>
    </p:spTree>
    <p:extLst>
      <p:ext uri="{BB962C8B-B14F-4D97-AF65-F5344CB8AC3E}">
        <p14:creationId xmlns:p14="http://schemas.microsoft.com/office/powerpoint/2010/main" val="1706541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EF323B-BAB0-9771-8D02-478DF935CC57}"/>
              </a:ext>
            </a:extLst>
          </p:cNvPr>
          <p:cNvSpPr>
            <a:spLocks noGrp="1"/>
          </p:cNvSpPr>
          <p:nvPr>
            <p:ph type="title"/>
          </p:nvPr>
        </p:nvSpPr>
        <p:spPr/>
        <p:txBody>
          <a:bodyPr/>
          <a:lstStyle/>
          <a:p>
            <a:r>
              <a:rPr lang="en-US">
                <a:cs typeface="Arial"/>
              </a:rPr>
              <a:t>Cut Over</a:t>
            </a:r>
            <a:endParaRPr lang="en-US"/>
          </a:p>
        </p:txBody>
      </p:sp>
      <p:sp>
        <p:nvSpPr>
          <p:cNvPr id="3" name="Content Placeholder 2">
            <a:extLst>
              <a:ext uri="{FF2B5EF4-FFF2-40B4-BE49-F238E27FC236}">
                <a16:creationId xmlns:a16="http://schemas.microsoft.com/office/drawing/2014/main" id="{C409D993-F1EB-33EB-32A0-0ADCB07521FE}"/>
              </a:ext>
            </a:extLst>
          </p:cNvPr>
          <p:cNvSpPr>
            <a:spLocks noGrp="1"/>
          </p:cNvSpPr>
          <p:nvPr>
            <p:ph idx="1"/>
          </p:nvPr>
        </p:nvSpPr>
        <p:spPr>
          <a:xfrm>
            <a:off x="818591" y="1219387"/>
            <a:ext cx="11058525" cy="6071440"/>
          </a:xfrm>
        </p:spPr>
        <p:txBody>
          <a:bodyPr vert="horz" lIns="91440" tIns="45720" rIns="91440" bIns="45720" rtlCol="0" anchor="t">
            <a:normAutofit/>
          </a:bodyPr>
          <a:lstStyle/>
          <a:p>
            <a:pPr marL="0" indent="0">
              <a:lnSpc>
                <a:spcPct val="150000"/>
              </a:lnSpc>
              <a:buNone/>
            </a:pPr>
            <a:r>
              <a:rPr lang="en-US" sz="1800" b="1">
                <a:ea typeface="+mn-lt"/>
                <a:cs typeface="+mn-lt"/>
              </a:rPr>
              <a:t>Key Considerations:</a:t>
            </a:r>
            <a:endParaRPr lang="en-US" sz="1800">
              <a:solidFill>
                <a:srgbClr val="000000"/>
              </a:solidFill>
              <a:ea typeface="+mn-lt"/>
              <a:cs typeface="+mn-lt"/>
            </a:endParaRPr>
          </a:p>
          <a:p>
            <a:pPr marL="0" indent="0">
              <a:lnSpc>
                <a:spcPct val="150000"/>
              </a:lnSpc>
              <a:buNone/>
            </a:pPr>
            <a:r>
              <a:rPr lang="en-US" sz="1800" b="1">
                <a:ea typeface="+mn-lt"/>
                <a:cs typeface="+mn-lt"/>
              </a:rPr>
              <a:t>- </a:t>
            </a:r>
            <a:r>
              <a:rPr lang="en-US" sz="1800" b="1">
                <a:solidFill>
                  <a:schemeClr val="tx2">
                    <a:lumMod val="76000"/>
                  </a:schemeClr>
                </a:solidFill>
                <a:ea typeface="+mn-lt"/>
                <a:cs typeface="+mn-lt"/>
              </a:rPr>
              <a:t>Minimizing Downtime:</a:t>
            </a:r>
            <a:r>
              <a:rPr lang="en-US" sz="1800">
                <a:ea typeface="+mn-lt"/>
                <a:cs typeface="+mn-lt"/>
              </a:rPr>
              <a:t> Ensure that the cutover is planned during low-traffic periods.</a:t>
            </a:r>
            <a:endParaRPr lang="en-US" sz="1800">
              <a:solidFill>
                <a:srgbClr val="000000"/>
              </a:solidFill>
              <a:ea typeface="+mn-lt"/>
              <a:cs typeface="+mn-lt"/>
            </a:endParaRPr>
          </a:p>
          <a:p>
            <a:pPr marL="0" indent="0">
              <a:lnSpc>
                <a:spcPct val="100000"/>
              </a:lnSpc>
              <a:buNone/>
            </a:pPr>
            <a:r>
              <a:rPr lang="en-US" sz="1800" b="1">
                <a:ea typeface="+mn-lt"/>
                <a:cs typeface="+mn-lt"/>
              </a:rPr>
              <a:t>- </a:t>
            </a:r>
            <a:r>
              <a:rPr lang="en-US" sz="1800" b="1">
                <a:solidFill>
                  <a:schemeClr val="tx2">
                    <a:lumMod val="76000"/>
                  </a:schemeClr>
                </a:solidFill>
                <a:ea typeface="+mn-lt"/>
                <a:cs typeface="+mn-lt"/>
              </a:rPr>
              <a:t>Rollback Plan:</a:t>
            </a:r>
            <a:r>
              <a:rPr lang="en-US" sz="1800">
                <a:ea typeface="+mn-lt"/>
                <a:cs typeface="+mn-lt"/>
              </a:rPr>
              <a:t> Have a contingency plan in case the cutover encounters issues.</a:t>
            </a:r>
            <a:endParaRPr lang="en-US" sz="1800">
              <a:solidFill>
                <a:srgbClr val="000000"/>
              </a:solidFill>
              <a:ea typeface="+mn-lt"/>
              <a:cs typeface="+mn-lt"/>
            </a:endParaRPr>
          </a:p>
          <a:p>
            <a:pPr marL="0" indent="0">
              <a:lnSpc>
                <a:spcPct val="100000"/>
              </a:lnSpc>
              <a:buNone/>
            </a:pPr>
            <a:r>
              <a:rPr lang="en-US" sz="1800" b="1">
                <a:ea typeface="+mn-lt"/>
                <a:cs typeface="+mn-lt"/>
              </a:rPr>
              <a:t>- </a:t>
            </a:r>
            <a:r>
              <a:rPr lang="en-US" sz="1800" b="1">
                <a:solidFill>
                  <a:schemeClr val="tx2">
                    <a:lumMod val="76000"/>
                  </a:schemeClr>
                </a:solidFill>
                <a:ea typeface="+mn-lt"/>
                <a:cs typeface="+mn-lt"/>
              </a:rPr>
              <a:t>Communication:</a:t>
            </a:r>
            <a:r>
              <a:rPr lang="en-US" sz="1800">
                <a:ea typeface="+mn-lt"/>
                <a:cs typeface="+mn-lt"/>
              </a:rPr>
              <a:t> Inform all stakeholders about the cutover timing and any expected impacts.</a:t>
            </a:r>
            <a:endParaRPr lang="en-US">
              <a:cs typeface="Arial" panose="020B0604020202020204"/>
            </a:endParaRPr>
          </a:p>
          <a:p>
            <a:pPr marL="0" indent="0">
              <a:lnSpc>
                <a:spcPct val="150000"/>
              </a:lnSpc>
              <a:buNone/>
            </a:pPr>
            <a:endParaRPr lang="en-US" sz="1800" b="1">
              <a:cs typeface="Arial" panose="020B0604020202020204"/>
            </a:endParaRPr>
          </a:p>
          <a:p>
            <a:pPr marL="0" indent="0">
              <a:lnSpc>
                <a:spcPct val="150000"/>
              </a:lnSpc>
              <a:buNone/>
            </a:pPr>
            <a:endParaRPr lang="en-US" sz="1800" b="1">
              <a:cs typeface="Arial" panose="020B0604020202020204"/>
            </a:endParaRPr>
          </a:p>
        </p:txBody>
      </p:sp>
      <p:pic>
        <p:nvPicPr>
          <p:cNvPr id="4" name="Picture 3" descr="The communication and governance aspect of the cutover phase.">
            <a:extLst>
              <a:ext uri="{FF2B5EF4-FFF2-40B4-BE49-F238E27FC236}">
                <a16:creationId xmlns:a16="http://schemas.microsoft.com/office/drawing/2014/main" id="{8AD7C8C3-FBD9-BD93-ACE5-DCAED59D4AD6}"/>
              </a:ext>
            </a:extLst>
          </p:cNvPr>
          <p:cNvPicPr>
            <a:picLocks noChangeAspect="1"/>
          </p:cNvPicPr>
          <p:nvPr/>
        </p:nvPicPr>
        <p:blipFill>
          <a:blip r:embed="rId2"/>
          <a:stretch>
            <a:fillRect/>
          </a:stretch>
        </p:blipFill>
        <p:spPr>
          <a:xfrm>
            <a:off x="2012576" y="3428879"/>
            <a:ext cx="7690596" cy="2605609"/>
          </a:xfrm>
          <a:prstGeom prst="rect">
            <a:avLst/>
          </a:prstGeom>
        </p:spPr>
      </p:pic>
    </p:spTree>
    <p:extLst>
      <p:ext uri="{BB962C8B-B14F-4D97-AF65-F5344CB8AC3E}">
        <p14:creationId xmlns:p14="http://schemas.microsoft.com/office/powerpoint/2010/main" val="10180283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B0133CB2-0FF4-FDE5-483B-46115C882B80}"/>
              </a:ext>
            </a:extLst>
          </p:cNvPr>
          <p:cNvSpPr>
            <a:spLocks noGrp="1"/>
          </p:cNvSpPr>
          <p:nvPr>
            <p:ph type="title"/>
          </p:nvPr>
        </p:nvSpPr>
        <p:spPr>
          <a:xfrm>
            <a:off x="757719" y="2212262"/>
            <a:ext cx="5913669" cy="2495550"/>
          </a:xfrm>
        </p:spPr>
        <p:txBody>
          <a:bodyPr anchor="ctr">
            <a:normAutofit/>
          </a:bodyPr>
          <a:lstStyle/>
          <a:p>
            <a:r>
              <a:rPr lang="en-US">
                <a:cs typeface="Arial"/>
              </a:rPr>
              <a:t>Pipeline Migration</a:t>
            </a:r>
            <a:endParaRPr lang="en-US"/>
          </a:p>
        </p:txBody>
      </p:sp>
    </p:spTree>
    <p:extLst>
      <p:ext uri="{BB962C8B-B14F-4D97-AF65-F5344CB8AC3E}">
        <p14:creationId xmlns:p14="http://schemas.microsoft.com/office/powerpoint/2010/main" val="15792074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EF323B-BAB0-9771-8D02-478DF935CC57}"/>
              </a:ext>
            </a:extLst>
          </p:cNvPr>
          <p:cNvSpPr>
            <a:spLocks noGrp="1"/>
          </p:cNvSpPr>
          <p:nvPr>
            <p:ph type="title"/>
          </p:nvPr>
        </p:nvSpPr>
        <p:spPr/>
        <p:txBody>
          <a:bodyPr/>
          <a:lstStyle/>
          <a:p>
            <a:r>
              <a:rPr lang="en-US">
                <a:cs typeface="Arial"/>
              </a:rPr>
              <a:t>What is a Pipeline ?</a:t>
            </a:r>
          </a:p>
        </p:txBody>
      </p:sp>
      <p:sp>
        <p:nvSpPr>
          <p:cNvPr id="3" name="Content Placeholder 2">
            <a:extLst>
              <a:ext uri="{FF2B5EF4-FFF2-40B4-BE49-F238E27FC236}">
                <a16:creationId xmlns:a16="http://schemas.microsoft.com/office/drawing/2014/main" id="{C409D993-F1EB-33EB-32A0-0ADCB07521FE}"/>
              </a:ext>
            </a:extLst>
          </p:cNvPr>
          <p:cNvSpPr>
            <a:spLocks noGrp="1"/>
          </p:cNvSpPr>
          <p:nvPr>
            <p:ph idx="1"/>
          </p:nvPr>
        </p:nvSpPr>
        <p:spPr>
          <a:xfrm>
            <a:off x="684120" y="1101725"/>
            <a:ext cx="10419790" cy="5219793"/>
          </a:xfrm>
        </p:spPr>
        <p:txBody>
          <a:bodyPr vert="horz" lIns="91440" tIns="45720" rIns="91440" bIns="45720" rtlCol="0" anchor="t">
            <a:normAutofit/>
          </a:bodyPr>
          <a:lstStyle/>
          <a:p>
            <a:pPr>
              <a:lnSpc>
                <a:spcPct val="120000"/>
              </a:lnSpc>
              <a:buNone/>
            </a:pPr>
            <a:endParaRPr lang="en-US" sz="1800" b="1">
              <a:solidFill>
                <a:schemeClr val="tx2">
                  <a:lumMod val="76000"/>
                </a:schemeClr>
              </a:solidFill>
              <a:ea typeface="+mn-lt"/>
              <a:cs typeface="+mn-lt"/>
            </a:endParaRPr>
          </a:p>
          <a:p>
            <a:pPr>
              <a:lnSpc>
                <a:spcPct val="120000"/>
              </a:lnSpc>
              <a:buNone/>
            </a:pPr>
            <a:endParaRPr lang="en-US" sz="1800">
              <a:cs typeface="Arial"/>
            </a:endParaRPr>
          </a:p>
        </p:txBody>
      </p:sp>
      <p:sp>
        <p:nvSpPr>
          <p:cNvPr id="4" name="TextBox 3">
            <a:extLst>
              <a:ext uri="{FF2B5EF4-FFF2-40B4-BE49-F238E27FC236}">
                <a16:creationId xmlns:a16="http://schemas.microsoft.com/office/drawing/2014/main" id="{53C55105-20C8-5F34-8EE5-2ACAB70CD7B5}"/>
              </a:ext>
            </a:extLst>
          </p:cNvPr>
          <p:cNvSpPr txBox="1"/>
          <p:nvPr/>
        </p:nvSpPr>
        <p:spPr>
          <a:xfrm>
            <a:off x="723900" y="1317812"/>
            <a:ext cx="11466341" cy="40575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lnSpc>
                <a:spcPct val="150000"/>
              </a:lnSpc>
            </a:pPr>
            <a:r>
              <a:rPr lang="en-US"/>
              <a:t>A pipeline is a series of automated steps that are used to build, test, and deploy software applications. </a:t>
            </a:r>
          </a:p>
          <a:p>
            <a:pPr algn="just">
              <a:lnSpc>
                <a:spcPct val="150000"/>
              </a:lnSpc>
            </a:pPr>
            <a:r>
              <a:rPr lang="en-US"/>
              <a:t>This </a:t>
            </a:r>
            <a:r>
              <a:rPr lang="en-US">
                <a:cs typeface="Arial"/>
              </a:rPr>
              <a:t>help developers ensure that their code is reliable, and that new features or updates can be quickly </a:t>
            </a:r>
          </a:p>
          <a:p>
            <a:pPr algn="just">
              <a:lnSpc>
                <a:spcPct val="150000"/>
              </a:lnSpc>
            </a:pPr>
            <a:r>
              <a:rPr lang="en-US">
                <a:cs typeface="Arial"/>
              </a:rPr>
              <a:t>and safely delivered to users. </a:t>
            </a:r>
            <a:endParaRPr lang="en-US"/>
          </a:p>
          <a:p>
            <a:pPr algn="just"/>
            <a:endParaRPr lang="en-US" b="1">
              <a:cs typeface="Arial" panose="020B0604020202020204"/>
            </a:endParaRPr>
          </a:p>
          <a:p>
            <a:pPr algn="just">
              <a:lnSpc>
                <a:spcPct val="150000"/>
              </a:lnSpc>
            </a:pPr>
            <a:r>
              <a:rPr lang="en-US" b="1"/>
              <a:t>Basic Components:</a:t>
            </a:r>
            <a:endParaRPr lang="en-US" b="1">
              <a:cs typeface="Arial"/>
            </a:endParaRPr>
          </a:p>
          <a:p>
            <a:pPr algn="just">
              <a:lnSpc>
                <a:spcPct val="150000"/>
              </a:lnSpc>
            </a:pPr>
            <a:r>
              <a:rPr lang="en-US" b="1"/>
              <a:t>-</a:t>
            </a:r>
            <a:r>
              <a:rPr lang="en-US" b="1">
                <a:solidFill>
                  <a:schemeClr val="tx2">
                    <a:lumMod val="76000"/>
                  </a:schemeClr>
                </a:solidFill>
              </a:rPr>
              <a:t> Build:</a:t>
            </a:r>
            <a:r>
              <a:rPr lang="en-US"/>
              <a:t> Compiling the code, Installing necessary dependencies and preparing it for deployment.</a:t>
            </a:r>
            <a:endParaRPr lang="en-US">
              <a:cs typeface="Arial"/>
            </a:endParaRPr>
          </a:p>
          <a:p>
            <a:pPr algn="just">
              <a:lnSpc>
                <a:spcPct val="150000"/>
              </a:lnSpc>
            </a:pPr>
            <a:r>
              <a:rPr lang="en-US" b="1"/>
              <a:t>- </a:t>
            </a:r>
            <a:r>
              <a:rPr lang="en-US" b="1">
                <a:solidFill>
                  <a:schemeClr val="tx2">
                    <a:lumMod val="76000"/>
                  </a:schemeClr>
                </a:solidFill>
              </a:rPr>
              <a:t>Test:</a:t>
            </a:r>
            <a:r>
              <a:rPr lang="en-US"/>
              <a:t> Running tests to ensure the code works as expected.</a:t>
            </a:r>
            <a:endParaRPr lang="en-US">
              <a:cs typeface="Arial"/>
            </a:endParaRPr>
          </a:p>
          <a:p>
            <a:pPr algn="just">
              <a:lnSpc>
                <a:spcPct val="150000"/>
              </a:lnSpc>
            </a:pPr>
            <a:r>
              <a:rPr lang="en-US" b="1"/>
              <a:t>- </a:t>
            </a:r>
            <a:r>
              <a:rPr lang="en-US" b="1">
                <a:solidFill>
                  <a:schemeClr val="tx2">
                    <a:lumMod val="76000"/>
                  </a:schemeClr>
                </a:solidFill>
              </a:rPr>
              <a:t>Deploy:</a:t>
            </a:r>
            <a:r>
              <a:rPr lang="en-US"/>
              <a:t> Releasing the application to a production or staging environment.</a:t>
            </a:r>
            <a:endParaRPr lang="en-US">
              <a:cs typeface="Arial"/>
            </a:endParaRPr>
          </a:p>
          <a:p>
            <a:pPr algn="just">
              <a:lnSpc>
                <a:spcPct val="150000"/>
              </a:lnSpc>
            </a:pPr>
            <a:endParaRPr lang="en-US">
              <a:cs typeface="Arial"/>
            </a:endParaRPr>
          </a:p>
          <a:p>
            <a:pPr algn="just">
              <a:lnSpc>
                <a:spcPct val="150000"/>
              </a:lnSpc>
            </a:pPr>
            <a:endParaRPr lang="en-US">
              <a:cs typeface="Arial"/>
            </a:endParaRPr>
          </a:p>
        </p:txBody>
      </p:sp>
    </p:spTree>
    <p:extLst>
      <p:ext uri="{BB962C8B-B14F-4D97-AF65-F5344CB8AC3E}">
        <p14:creationId xmlns:p14="http://schemas.microsoft.com/office/powerpoint/2010/main" val="9508537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63F012CF-DFF2-D686-1593-B9D14509A263}"/>
              </a:ext>
            </a:extLst>
          </p:cNvPr>
          <p:cNvSpPr>
            <a:spLocks noGrp="1"/>
          </p:cNvSpPr>
          <p:nvPr>
            <p:ph type="title"/>
          </p:nvPr>
        </p:nvSpPr>
        <p:spPr>
          <a:xfrm>
            <a:off x="757719" y="2212262"/>
            <a:ext cx="5913669" cy="2495550"/>
          </a:xfrm>
        </p:spPr>
        <p:txBody>
          <a:bodyPr anchor="ctr">
            <a:normAutofit/>
          </a:bodyPr>
          <a:lstStyle/>
          <a:p>
            <a:r>
              <a:rPr lang="en-US">
                <a:cs typeface="Arial"/>
              </a:rPr>
              <a:t>Migration Assessment &amp; Discovery</a:t>
            </a:r>
            <a:endParaRPr lang="en-US"/>
          </a:p>
        </p:txBody>
      </p:sp>
    </p:spTree>
    <p:extLst>
      <p:ext uri="{BB962C8B-B14F-4D97-AF65-F5344CB8AC3E}">
        <p14:creationId xmlns:p14="http://schemas.microsoft.com/office/powerpoint/2010/main" val="7507719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E806C4-2E18-7960-F872-D303FCC6B3B4}"/>
              </a:ext>
            </a:extLst>
          </p:cNvPr>
          <p:cNvSpPr>
            <a:spLocks noGrp="1"/>
          </p:cNvSpPr>
          <p:nvPr>
            <p:ph type="title"/>
          </p:nvPr>
        </p:nvSpPr>
        <p:spPr/>
        <p:txBody>
          <a:bodyPr/>
          <a:lstStyle/>
          <a:p>
            <a:r>
              <a:rPr lang="en-US">
                <a:cs typeface="Arial"/>
              </a:rPr>
              <a:t>Pipeline Migration</a:t>
            </a:r>
            <a:endParaRPr lang="en-US"/>
          </a:p>
        </p:txBody>
      </p:sp>
      <p:sp>
        <p:nvSpPr>
          <p:cNvPr id="3" name="Content Placeholder 2">
            <a:extLst>
              <a:ext uri="{FF2B5EF4-FFF2-40B4-BE49-F238E27FC236}">
                <a16:creationId xmlns:a16="http://schemas.microsoft.com/office/drawing/2014/main" id="{CE15E2E9-16B3-1A5D-2B09-3C25CC3496A3}"/>
              </a:ext>
            </a:extLst>
          </p:cNvPr>
          <p:cNvSpPr>
            <a:spLocks noGrp="1"/>
          </p:cNvSpPr>
          <p:nvPr>
            <p:ph idx="1"/>
          </p:nvPr>
        </p:nvSpPr>
        <p:spPr>
          <a:xfrm>
            <a:off x="689723" y="1387475"/>
            <a:ext cx="11058525" cy="4990073"/>
          </a:xfrm>
        </p:spPr>
        <p:txBody>
          <a:bodyPr vert="horz" lIns="91440" tIns="45720" rIns="91440" bIns="45720" rtlCol="0" anchor="t">
            <a:normAutofit/>
          </a:bodyPr>
          <a:lstStyle/>
          <a:p>
            <a:pPr>
              <a:lnSpc>
                <a:spcPct val="150000"/>
              </a:lnSpc>
              <a:buNone/>
            </a:pPr>
            <a:r>
              <a:rPr lang="en-US" sz="1800">
                <a:ea typeface="+mn-lt"/>
                <a:cs typeface="+mn-lt"/>
              </a:rPr>
              <a:t>Pipeline migration is the process of moving automated CI/CD pipelines from one environment, tool, or </a:t>
            </a:r>
            <a:endParaRPr lang="en-US"/>
          </a:p>
          <a:p>
            <a:pPr>
              <a:lnSpc>
                <a:spcPct val="150000"/>
              </a:lnSpc>
              <a:buNone/>
            </a:pPr>
            <a:r>
              <a:rPr lang="en-US" sz="1800">
                <a:ea typeface="+mn-lt"/>
                <a:cs typeface="+mn-lt"/>
              </a:rPr>
              <a:t>platform to another. This could involve transitioning pipelines between different cloud providers, CI/CD </a:t>
            </a:r>
          </a:p>
          <a:p>
            <a:pPr>
              <a:lnSpc>
                <a:spcPct val="150000"/>
              </a:lnSpc>
              <a:buNone/>
            </a:pPr>
            <a:r>
              <a:rPr lang="en-US" sz="1800">
                <a:ea typeface="+mn-lt"/>
                <a:cs typeface="+mn-lt"/>
              </a:rPr>
              <a:t>tools, or upgrading to a newer system within the same environment.</a:t>
            </a:r>
            <a:endParaRPr lang="en-US" sz="1800">
              <a:cs typeface="Arial"/>
            </a:endParaRPr>
          </a:p>
          <a:p>
            <a:pPr>
              <a:lnSpc>
                <a:spcPct val="150000"/>
              </a:lnSpc>
              <a:buNone/>
            </a:pPr>
            <a:r>
              <a:rPr lang="en-US" sz="1800" b="1">
                <a:ea typeface="+mn-lt"/>
                <a:cs typeface="+mn-lt"/>
              </a:rPr>
              <a:t>Key Aspects:</a:t>
            </a:r>
            <a:endParaRPr lang="en-US" sz="1800">
              <a:cs typeface="Arial"/>
            </a:endParaRPr>
          </a:p>
          <a:p>
            <a:pPr marL="0" indent="0">
              <a:lnSpc>
                <a:spcPct val="150000"/>
              </a:lnSpc>
              <a:buNone/>
            </a:pPr>
            <a:r>
              <a:rPr lang="en-US" sz="1800" b="1">
                <a:ea typeface="+mn-lt"/>
                <a:cs typeface="+mn-lt"/>
              </a:rPr>
              <a:t>- </a:t>
            </a:r>
            <a:r>
              <a:rPr lang="en-US" sz="1800" b="1">
                <a:solidFill>
                  <a:schemeClr val="tx2">
                    <a:lumMod val="76000"/>
                  </a:schemeClr>
                </a:solidFill>
                <a:ea typeface="+mn-lt"/>
                <a:cs typeface="+mn-lt"/>
              </a:rPr>
              <a:t>Reconfiguration:</a:t>
            </a:r>
            <a:r>
              <a:rPr lang="en-US" sz="1800">
                <a:ea typeface="+mn-lt"/>
                <a:cs typeface="+mn-lt"/>
              </a:rPr>
              <a:t> Adjusting the pipeline's settings and scripts to fit the new environment or tool.</a:t>
            </a:r>
            <a:endParaRPr lang="en-US" sz="1800">
              <a:cs typeface="Arial"/>
            </a:endParaRPr>
          </a:p>
          <a:p>
            <a:pPr marL="0" indent="0">
              <a:lnSpc>
                <a:spcPct val="150000"/>
              </a:lnSpc>
              <a:buNone/>
            </a:pPr>
            <a:r>
              <a:rPr lang="en-US" sz="1800" b="1">
                <a:ea typeface="+mn-lt"/>
                <a:cs typeface="+mn-lt"/>
              </a:rPr>
              <a:t>- </a:t>
            </a:r>
            <a:r>
              <a:rPr lang="en-US" sz="1800" b="1">
                <a:solidFill>
                  <a:schemeClr val="tx2">
                    <a:lumMod val="76000"/>
                  </a:schemeClr>
                </a:solidFill>
                <a:ea typeface="+mn-lt"/>
                <a:cs typeface="+mn-lt"/>
              </a:rPr>
              <a:t>Validation:</a:t>
            </a:r>
            <a:r>
              <a:rPr lang="en-US" sz="1800">
                <a:ea typeface="+mn-lt"/>
                <a:cs typeface="+mn-lt"/>
              </a:rPr>
              <a:t> Ensuring that the migrated pipeline functions correctly and meets the desired performance      standards.</a:t>
            </a:r>
            <a:endParaRPr lang="en-US" sz="1800">
              <a:cs typeface="Arial"/>
            </a:endParaRPr>
          </a:p>
          <a:p>
            <a:pPr marL="0" indent="0">
              <a:lnSpc>
                <a:spcPct val="150000"/>
              </a:lnSpc>
              <a:buNone/>
            </a:pPr>
            <a:r>
              <a:rPr lang="en-US" sz="1800" b="1">
                <a:ea typeface="+mn-lt"/>
                <a:cs typeface="+mn-lt"/>
              </a:rPr>
              <a:t>- </a:t>
            </a:r>
            <a:r>
              <a:rPr lang="en-US" sz="1800" b="1">
                <a:solidFill>
                  <a:schemeClr val="tx2">
                    <a:lumMod val="76000"/>
                  </a:schemeClr>
                </a:solidFill>
                <a:ea typeface="+mn-lt"/>
                <a:cs typeface="+mn-lt"/>
              </a:rPr>
              <a:t>Optimization:</a:t>
            </a:r>
            <a:r>
              <a:rPr lang="en-US" sz="1800">
                <a:ea typeface="+mn-lt"/>
                <a:cs typeface="+mn-lt"/>
              </a:rPr>
              <a:t> Leveraging new features or capabilities in the target environment to improve efficiency and  reliability.</a:t>
            </a:r>
            <a:endParaRPr lang="en-US" sz="1800">
              <a:cs typeface="Arial" panose="020B0604020202020204"/>
            </a:endParaRPr>
          </a:p>
          <a:p>
            <a:pPr marL="0" indent="0">
              <a:lnSpc>
                <a:spcPct val="150000"/>
              </a:lnSpc>
              <a:buNone/>
            </a:pPr>
            <a:endParaRPr lang="en-US" sz="1800">
              <a:cs typeface="Arial" panose="020B0604020202020204"/>
            </a:endParaRPr>
          </a:p>
        </p:txBody>
      </p:sp>
    </p:spTree>
    <p:extLst>
      <p:ext uri="{BB962C8B-B14F-4D97-AF65-F5344CB8AC3E}">
        <p14:creationId xmlns:p14="http://schemas.microsoft.com/office/powerpoint/2010/main" val="145953674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409D993-F1EB-33EB-32A0-0ADCB07521FE}"/>
              </a:ext>
            </a:extLst>
          </p:cNvPr>
          <p:cNvSpPr>
            <a:spLocks noGrp="1"/>
          </p:cNvSpPr>
          <p:nvPr>
            <p:ph sz="half" idx="1"/>
          </p:nvPr>
        </p:nvSpPr>
        <p:spPr>
          <a:xfrm>
            <a:off x="685799" y="1482725"/>
            <a:ext cx="4857751" cy="4351338"/>
          </a:xfrm>
        </p:spPr>
        <p:txBody>
          <a:bodyPr vert="horz" lIns="91440" tIns="45720" rIns="91440" bIns="45720" rtlCol="0">
            <a:normAutofit/>
          </a:bodyPr>
          <a:lstStyle/>
          <a:p>
            <a:pPr>
              <a:buNone/>
            </a:pPr>
            <a:endParaRPr lang="en-US" b="1"/>
          </a:p>
          <a:p>
            <a:pPr>
              <a:buNone/>
            </a:pPr>
            <a:endParaRPr lang="en-US"/>
          </a:p>
        </p:txBody>
      </p:sp>
      <p:pic>
        <p:nvPicPr>
          <p:cNvPr id="4" name="Picture 3" descr="A screenshot of a computer program&#10;&#10;Description automatically generated">
            <a:extLst>
              <a:ext uri="{FF2B5EF4-FFF2-40B4-BE49-F238E27FC236}">
                <a16:creationId xmlns:a16="http://schemas.microsoft.com/office/drawing/2014/main" id="{5501389E-6372-E6AD-EABD-D7408E0A1517}"/>
              </a:ext>
            </a:extLst>
          </p:cNvPr>
          <p:cNvPicPr>
            <a:picLocks noChangeAspect="1"/>
          </p:cNvPicPr>
          <p:nvPr/>
        </p:nvPicPr>
        <p:blipFill>
          <a:blip r:embed="rId2"/>
          <a:stretch>
            <a:fillRect/>
          </a:stretch>
        </p:blipFill>
        <p:spPr>
          <a:xfrm>
            <a:off x="6248962" y="1846702"/>
            <a:ext cx="5493122" cy="3382459"/>
          </a:xfrm>
          <a:prstGeom prst="rect">
            <a:avLst/>
          </a:prstGeom>
          <a:noFill/>
        </p:spPr>
      </p:pic>
      <p:sp>
        <p:nvSpPr>
          <p:cNvPr id="2" name="Title 1">
            <a:extLst>
              <a:ext uri="{FF2B5EF4-FFF2-40B4-BE49-F238E27FC236}">
                <a16:creationId xmlns:a16="http://schemas.microsoft.com/office/drawing/2014/main" id="{F0EF323B-BAB0-9771-8D02-478DF935CC57}"/>
              </a:ext>
            </a:extLst>
          </p:cNvPr>
          <p:cNvSpPr>
            <a:spLocks noGrp="1"/>
          </p:cNvSpPr>
          <p:nvPr>
            <p:ph type="title"/>
          </p:nvPr>
        </p:nvSpPr>
        <p:spPr>
          <a:xfrm>
            <a:off x="685800" y="238125"/>
            <a:ext cx="11058525" cy="976313"/>
          </a:xfrm>
        </p:spPr>
        <p:txBody>
          <a:bodyPr anchor="ctr">
            <a:normAutofit/>
          </a:bodyPr>
          <a:lstStyle/>
          <a:p>
            <a:r>
              <a:rPr lang="en-US"/>
              <a:t>Pipeline Migration – Example Templates</a:t>
            </a:r>
          </a:p>
        </p:txBody>
      </p:sp>
      <p:pic>
        <p:nvPicPr>
          <p:cNvPr id="5" name="Picture 4" descr="A screenshot of a computer program&#10;&#10;Description automatically generated">
            <a:extLst>
              <a:ext uri="{FF2B5EF4-FFF2-40B4-BE49-F238E27FC236}">
                <a16:creationId xmlns:a16="http://schemas.microsoft.com/office/drawing/2014/main" id="{8CD921AD-E34C-FA4A-F2BC-1788B7F895EF}"/>
              </a:ext>
            </a:extLst>
          </p:cNvPr>
          <p:cNvPicPr>
            <a:picLocks noChangeAspect="1"/>
          </p:cNvPicPr>
          <p:nvPr/>
        </p:nvPicPr>
        <p:blipFill>
          <a:blip r:embed="rId3"/>
          <a:srcRect r="16577" b="-203"/>
          <a:stretch/>
        </p:blipFill>
        <p:spPr>
          <a:xfrm>
            <a:off x="768723" y="1838416"/>
            <a:ext cx="4896648" cy="3384125"/>
          </a:xfrm>
          <a:prstGeom prst="rect">
            <a:avLst/>
          </a:prstGeom>
        </p:spPr>
      </p:pic>
      <p:sp>
        <p:nvSpPr>
          <p:cNvPr id="6" name="TextBox 5">
            <a:extLst>
              <a:ext uri="{FF2B5EF4-FFF2-40B4-BE49-F238E27FC236}">
                <a16:creationId xmlns:a16="http://schemas.microsoft.com/office/drawing/2014/main" id="{B1A3BB7E-5976-CC76-CAD1-36CE1060CE5F}"/>
              </a:ext>
            </a:extLst>
          </p:cNvPr>
          <p:cNvSpPr txBox="1"/>
          <p:nvPr/>
        </p:nvSpPr>
        <p:spPr>
          <a:xfrm>
            <a:off x="1906121" y="5458385"/>
            <a:ext cx="2617127" cy="369332"/>
          </a:xfrm>
          <a:prstGeom prst="rect">
            <a:avLst/>
          </a:prstGeom>
          <a:noFill/>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r>
              <a:rPr lang="en-US"/>
              <a:t>CodePipeline Template</a:t>
            </a:r>
          </a:p>
        </p:txBody>
      </p:sp>
      <p:sp>
        <p:nvSpPr>
          <p:cNvPr id="7" name="TextBox 6">
            <a:extLst>
              <a:ext uri="{FF2B5EF4-FFF2-40B4-BE49-F238E27FC236}">
                <a16:creationId xmlns:a16="http://schemas.microsoft.com/office/drawing/2014/main" id="{DE44C667-8805-484F-F1A0-24748834B9CF}"/>
              </a:ext>
            </a:extLst>
          </p:cNvPr>
          <p:cNvSpPr txBox="1"/>
          <p:nvPr/>
        </p:nvSpPr>
        <p:spPr>
          <a:xfrm>
            <a:off x="8119782" y="5458385"/>
            <a:ext cx="1783565" cy="369332"/>
          </a:xfrm>
          <a:prstGeom prst="rect">
            <a:avLst/>
          </a:prstGeom>
          <a:noFill/>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r>
              <a:rPr lang="en-US"/>
              <a:t>Gitlab Template</a:t>
            </a:r>
          </a:p>
        </p:txBody>
      </p:sp>
    </p:spTree>
    <p:extLst>
      <p:ext uri="{BB962C8B-B14F-4D97-AF65-F5344CB8AC3E}">
        <p14:creationId xmlns:p14="http://schemas.microsoft.com/office/powerpoint/2010/main" val="351587245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779AFF8-59E6-866A-BFD1-86EECB6A1843}"/>
              </a:ext>
            </a:extLst>
          </p:cNvPr>
          <p:cNvSpPr>
            <a:spLocks noGrp="1"/>
          </p:cNvSpPr>
          <p:nvPr>
            <p:ph type="title"/>
          </p:nvPr>
        </p:nvSpPr>
        <p:spPr>
          <a:xfrm>
            <a:off x="685800" y="238125"/>
            <a:ext cx="11058525" cy="976313"/>
          </a:xfrm>
        </p:spPr>
        <p:txBody>
          <a:bodyPr anchor="ctr">
            <a:normAutofit/>
          </a:bodyPr>
          <a:lstStyle/>
          <a:p>
            <a:r>
              <a:rPr lang="en-US"/>
              <a:t>Need for Pipeline Migration</a:t>
            </a:r>
          </a:p>
        </p:txBody>
      </p:sp>
      <p:sp>
        <p:nvSpPr>
          <p:cNvPr id="9" name="Content Placeholder 2">
            <a:extLst>
              <a:ext uri="{FF2B5EF4-FFF2-40B4-BE49-F238E27FC236}">
                <a16:creationId xmlns:a16="http://schemas.microsoft.com/office/drawing/2014/main" id="{D0B375C9-A256-CB71-CCCD-BD3982117874}"/>
              </a:ext>
            </a:extLst>
          </p:cNvPr>
          <p:cNvSpPr>
            <a:spLocks noGrp="1"/>
          </p:cNvSpPr>
          <p:nvPr>
            <p:ph idx="1"/>
          </p:nvPr>
        </p:nvSpPr>
        <p:spPr>
          <a:xfrm>
            <a:off x="689723" y="1387475"/>
            <a:ext cx="6492127" cy="4351338"/>
          </a:xfrm>
        </p:spPr>
        <p:txBody>
          <a:bodyPr vert="horz" lIns="91440" tIns="45720" rIns="91440" bIns="45720" rtlCol="0" anchor="t">
            <a:normAutofit lnSpcReduction="10000"/>
          </a:bodyPr>
          <a:lstStyle/>
          <a:p>
            <a:pPr>
              <a:lnSpc>
                <a:spcPct val="150000"/>
              </a:lnSpc>
              <a:buFont typeface="Arial"/>
              <a:buChar char="•"/>
            </a:pPr>
            <a:r>
              <a:rPr lang="en-US" sz="1800" b="1">
                <a:ea typeface="+mn-lt"/>
                <a:cs typeface="+mn-lt"/>
              </a:rPr>
              <a:t>Features</a:t>
            </a:r>
            <a:r>
              <a:rPr lang="en-US" sz="1800">
                <a:ea typeface="+mn-lt"/>
                <a:cs typeface="+mn-lt"/>
              </a:rPr>
              <a:t>: If a new feature or functionality is required that your current pipeline tool doesn't support, migration might be necessary to gain those capabilities.</a:t>
            </a:r>
            <a:endParaRPr lang="en-US" sz="1800">
              <a:cs typeface="Arial"/>
            </a:endParaRPr>
          </a:p>
          <a:p>
            <a:pPr>
              <a:lnSpc>
                <a:spcPct val="150000"/>
              </a:lnSpc>
              <a:buFont typeface="Arial"/>
              <a:buChar char="•"/>
            </a:pPr>
            <a:r>
              <a:rPr lang="en-US" sz="1800" b="1">
                <a:ea typeface="+mn-lt"/>
                <a:cs typeface="+mn-lt"/>
              </a:rPr>
              <a:t>Cost</a:t>
            </a:r>
            <a:r>
              <a:rPr lang="en-US" sz="1800">
                <a:ea typeface="+mn-lt"/>
                <a:cs typeface="+mn-lt"/>
              </a:rPr>
              <a:t>: To reduce expenses, you might migrate to a more cost-effective pipeline tool that offers similar or better functionality at a lower price.</a:t>
            </a:r>
            <a:endParaRPr lang="en-US" sz="1800">
              <a:cs typeface="Arial"/>
            </a:endParaRPr>
          </a:p>
          <a:p>
            <a:pPr>
              <a:lnSpc>
                <a:spcPct val="150000"/>
              </a:lnSpc>
              <a:buFont typeface="Arial"/>
              <a:buChar char="•"/>
            </a:pPr>
            <a:r>
              <a:rPr lang="en-US" sz="1800" b="1">
                <a:ea typeface="+mn-lt"/>
                <a:cs typeface="+mn-lt"/>
              </a:rPr>
              <a:t>Partnerships</a:t>
            </a:r>
            <a:r>
              <a:rPr lang="en-US" sz="1800">
                <a:ea typeface="+mn-lt"/>
                <a:cs typeface="+mn-lt"/>
              </a:rPr>
              <a:t>: Sometimes, companies or clients have agreements or partnerships that require the use of specific CI/CD tools. In these cases, migration ensures compliance with these agreements.</a:t>
            </a:r>
            <a:endParaRPr lang="en-US" sz="1800">
              <a:cs typeface="Arial"/>
            </a:endParaRPr>
          </a:p>
          <a:p>
            <a:pPr marL="0" indent="0">
              <a:lnSpc>
                <a:spcPct val="150000"/>
              </a:lnSpc>
              <a:buNone/>
            </a:pPr>
            <a:endParaRPr lang="en-US" sz="1800">
              <a:cs typeface="Arial"/>
            </a:endParaRPr>
          </a:p>
        </p:txBody>
      </p:sp>
      <p:pic>
        <p:nvPicPr>
          <p:cNvPr id="2" name="Picture 1" descr="A black arrow with blue text&#10;&#10;Description automatically generated">
            <a:extLst>
              <a:ext uri="{FF2B5EF4-FFF2-40B4-BE49-F238E27FC236}">
                <a16:creationId xmlns:a16="http://schemas.microsoft.com/office/drawing/2014/main" id="{E3CB3CB4-B996-2084-348D-E7A4C27042A4}"/>
              </a:ext>
            </a:extLst>
          </p:cNvPr>
          <p:cNvPicPr>
            <a:picLocks noChangeAspect="1"/>
          </p:cNvPicPr>
          <p:nvPr/>
        </p:nvPicPr>
        <p:blipFill>
          <a:blip r:embed="rId2"/>
          <a:stretch>
            <a:fillRect/>
          </a:stretch>
        </p:blipFill>
        <p:spPr>
          <a:xfrm>
            <a:off x="7614395" y="2634807"/>
            <a:ext cx="4129369" cy="1252209"/>
          </a:xfrm>
          <a:prstGeom prst="rect">
            <a:avLst/>
          </a:prstGeom>
        </p:spPr>
      </p:pic>
    </p:spTree>
    <p:extLst>
      <p:ext uri="{BB962C8B-B14F-4D97-AF65-F5344CB8AC3E}">
        <p14:creationId xmlns:p14="http://schemas.microsoft.com/office/powerpoint/2010/main" val="212172786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24F8D7-366F-7A43-F93D-24EFC1D65276}"/>
              </a:ext>
            </a:extLst>
          </p:cNvPr>
          <p:cNvSpPr>
            <a:spLocks noGrp="1"/>
          </p:cNvSpPr>
          <p:nvPr>
            <p:ph type="title"/>
          </p:nvPr>
        </p:nvSpPr>
        <p:spPr/>
        <p:txBody>
          <a:bodyPr/>
          <a:lstStyle/>
          <a:p>
            <a:r>
              <a:rPr lang="en-US">
                <a:cs typeface="Arial"/>
              </a:rPr>
              <a:t>Types of Pipeline Migration</a:t>
            </a:r>
            <a:endParaRPr lang="en-US"/>
          </a:p>
        </p:txBody>
      </p:sp>
      <p:sp>
        <p:nvSpPr>
          <p:cNvPr id="3" name="Content Placeholder 2">
            <a:extLst>
              <a:ext uri="{FF2B5EF4-FFF2-40B4-BE49-F238E27FC236}">
                <a16:creationId xmlns:a16="http://schemas.microsoft.com/office/drawing/2014/main" id="{7ED35328-BFF8-CB68-0C09-F831C8C8420D}"/>
              </a:ext>
            </a:extLst>
          </p:cNvPr>
          <p:cNvSpPr>
            <a:spLocks noGrp="1"/>
          </p:cNvSpPr>
          <p:nvPr>
            <p:ph idx="1"/>
          </p:nvPr>
        </p:nvSpPr>
        <p:spPr>
          <a:xfrm>
            <a:off x="684119" y="1712446"/>
            <a:ext cx="11058525" cy="4351338"/>
          </a:xfrm>
        </p:spPr>
        <p:txBody>
          <a:bodyPr vert="horz" lIns="91440" tIns="45720" rIns="91440" bIns="45720" rtlCol="0" anchor="t">
            <a:normAutofit/>
          </a:bodyPr>
          <a:lstStyle/>
          <a:p>
            <a:pPr marL="0" indent="0">
              <a:lnSpc>
                <a:spcPct val="150000"/>
              </a:lnSpc>
              <a:buNone/>
            </a:pPr>
            <a:r>
              <a:rPr lang="en-US" sz="1800" b="1">
                <a:solidFill>
                  <a:schemeClr val="tx2">
                    <a:lumMod val="76000"/>
                  </a:schemeClr>
                </a:solidFill>
                <a:ea typeface="+mn-lt"/>
                <a:cs typeface="+mn-lt"/>
              </a:rPr>
              <a:t>Between Platforms</a:t>
            </a:r>
            <a:r>
              <a:rPr lang="en-US" sz="1800">
                <a:solidFill>
                  <a:schemeClr val="tx2">
                    <a:lumMod val="76000"/>
                  </a:schemeClr>
                </a:solidFill>
                <a:ea typeface="+mn-lt"/>
                <a:cs typeface="+mn-lt"/>
              </a:rPr>
              <a:t>:</a:t>
            </a:r>
            <a:r>
              <a:rPr lang="en-US" sz="1800">
                <a:ea typeface="+mn-lt"/>
                <a:cs typeface="+mn-lt"/>
              </a:rPr>
              <a:t> Sometimes, you need to move your pipeline from one platform to another because you need new features, want to save money, or need to follow certain agreements.</a:t>
            </a:r>
            <a:endParaRPr lang="en-US">
              <a:ea typeface="+mn-lt"/>
              <a:cs typeface="+mn-lt"/>
            </a:endParaRPr>
          </a:p>
          <a:p>
            <a:pPr marL="0" indent="0">
              <a:lnSpc>
                <a:spcPct val="150000"/>
              </a:lnSpc>
              <a:buNone/>
            </a:pPr>
            <a:r>
              <a:rPr lang="en-US" sz="1800" b="1">
                <a:solidFill>
                  <a:schemeClr val="tx2">
                    <a:lumMod val="76000"/>
                  </a:schemeClr>
                </a:solidFill>
                <a:ea typeface="+mn-lt"/>
                <a:cs typeface="+mn-lt"/>
              </a:rPr>
              <a:t>Platform Upgrade</a:t>
            </a:r>
            <a:r>
              <a:rPr lang="en-US" sz="1800">
                <a:solidFill>
                  <a:schemeClr val="tx2">
                    <a:lumMod val="76000"/>
                  </a:schemeClr>
                </a:solidFill>
                <a:ea typeface="+mn-lt"/>
                <a:cs typeface="+mn-lt"/>
              </a:rPr>
              <a:t>:</a:t>
            </a:r>
            <a:r>
              <a:rPr lang="en-US" sz="1800">
                <a:ea typeface="+mn-lt"/>
                <a:cs typeface="+mn-lt"/>
              </a:rPr>
              <a:t> You might upgrade your current platform to get better features. </a:t>
            </a:r>
            <a:endParaRPr lang="en-US">
              <a:ea typeface="+mn-lt"/>
              <a:cs typeface="+mn-lt"/>
            </a:endParaRPr>
          </a:p>
          <a:p>
            <a:pPr marL="0" indent="0">
              <a:lnSpc>
                <a:spcPct val="150000"/>
              </a:lnSpc>
              <a:buNone/>
            </a:pPr>
            <a:r>
              <a:rPr lang="en-US" sz="1800">
                <a:ea typeface="+mn-lt"/>
                <a:cs typeface="+mn-lt"/>
              </a:rPr>
              <a:t> - </a:t>
            </a:r>
            <a:r>
              <a:rPr lang="en-US" sz="1800" b="1">
                <a:ea typeface="+mn-lt"/>
                <a:cs typeface="+mn-lt"/>
              </a:rPr>
              <a:t>For example:</a:t>
            </a:r>
            <a:r>
              <a:rPr lang="en-US" sz="1800">
                <a:ea typeface="+mn-lt"/>
                <a:cs typeface="+mn-lt"/>
              </a:rPr>
              <a:t> Moving from GitLab's free version to its premium or ultimate versions.</a:t>
            </a:r>
            <a:endParaRPr lang="en-US">
              <a:ea typeface="+mn-lt"/>
              <a:cs typeface="+mn-lt"/>
            </a:endParaRPr>
          </a:p>
          <a:p>
            <a:pPr marL="0" indent="0">
              <a:lnSpc>
                <a:spcPct val="150000"/>
              </a:lnSpc>
              <a:buNone/>
            </a:pPr>
            <a:r>
              <a:rPr lang="en-US" sz="1800" b="1">
                <a:solidFill>
                  <a:schemeClr val="tx2">
                    <a:lumMod val="76000"/>
                  </a:schemeClr>
                </a:solidFill>
                <a:ea typeface="+mn-lt"/>
                <a:cs typeface="+mn-lt"/>
              </a:rPr>
              <a:t>Unifying Templates</a:t>
            </a:r>
            <a:r>
              <a:rPr lang="en-US" sz="1800">
                <a:solidFill>
                  <a:schemeClr val="tx2">
                    <a:lumMod val="76000"/>
                  </a:schemeClr>
                </a:solidFill>
                <a:ea typeface="+mn-lt"/>
                <a:cs typeface="+mn-lt"/>
              </a:rPr>
              <a:t>:</a:t>
            </a:r>
            <a:r>
              <a:rPr lang="en-US" sz="1800">
                <a:ea typeface="+mn-lt"/>
                <a:cs typeface="+mn-lt"/>
              </a:rPr>
              <a:t> If you have many pipelines that do similar things, or you want to add the same code scanning or testing to all of them, you can create a </a:t>
            </a:r>
            <a:r>
              <a:rPr lang="en-US" sz="1800" b="1">
                <a:ea typeface="+mn-lt"/>
                <a:cs typeface="+mn-lt"/>
              </a:rPr>
              <a:t>shared template</a:t>
            </a:r>
            <a:r>
              <a:rPr lang="en-US" sz="1800">
                <a:ea typeface="+mn-lt"/>
                <a:cs typeface="+mn-lt"/>
              </a:rPr>
              <a:t>. This way, you don't have to copy the same code or secrets into each pipeline.</a:t>
            </a:r>
            <a:endParaRPr lang="en-US">
              <a:cs typeface="Arial" panose="020B0604020202020204"/>
            </a:endParaRPr>
          </a:p>
          <a:p>
            <a:pPr marL="0" indent="0">
              <a:lnSpc>
                <a:spcPct val="150000"/>
              </a:lnSpc>
              <a:buNone/>
            </a:pPr>
            <a:endParaRPr lang="en-US" sz="1800">
              <a:cs typeface="Arial"/>
            </a:endParaRPr>
          </a:p>
        </p:txBody>
      </p:sp>
    </p:spTree>
    <p:extLst>
      <p:ext uri="{BB962C8B-B14F-4D97-AF65-F5344CB8AC3E}">
        <p14:creationId xmlns:p14="http://schemas.microsoft.com/office/powerpoint/2010/main" val="166866409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24F8D7-366F-7A43-F93D-24EFC1D65276}"/>
              </a:ext>
            </a:extLst>
          </p:cNvPr>
          <p:cNvSpPr>
            <a:spLocks noGrp="1"/>
          </p:cNvSpPr>
          <p:nvPr>
            <p:ph type="title"/>
          </p:nvPr>
        </p:nvSpPr>
        <p:spPr/>
        <p:txBody>
          <a:bodyPr/>
          <a:lstStyle/>
          <a:p>
            <a:r>
              <a:rPr lang="en-US">
                <a:cs typeface="Arial"/>
              </a:rPr>
              <a:t>Between Platforms - Pipeline Migration</a:t>
            </a:r>
            <a:endParaRPr lang="en-US"/>
          </a:p>
        </p:txBody>
      </p:sp>
      <p:sp>
        <p:nvSpPr>
          <p:cNvPr id="3" name="Content Placeholder 2">
            <a:extLst>
              <a:ext uri="{FF2B5EF4-FFF2-40B4-BE49-F238E27FC236}">
                <a16:creationId xmlns:a16="http://schemas.microsoft.com/office/drawing/2014/main" id="{7ED35328-BFF8-CB68-0C09-F831C8C8420D}"/>
              </a:ext>
            </a:extLst>
          </p:cNvPr>
          <p:cNvSpPr>
            <a:spLocks noGrp="1"/>
          </p:cNvSpPr>
          <p:nvPr>
            <p:ph idx="1"/>
          </p:nvPr>
        </p:nvSpPr>
        <p:spPr>
          <a:xfrm>
            <a:off x="684119" y="1219387"/>
            <a:ext cx="11058525" cy="4351338"/>
          </a:xfrm>
        </p:spPr>
        <p:txBody>
          <a:bodyPr vert="horz" lIns="91440" tIns="45720" rIns="91440" bIns="45720" rtlCol="0" anchor="t">
            <a:normAutofit/>
          </a:bodyPr>
          <a:lstStyle/>
          <a:p>
            <a:pPr marL="0" indent="0">
              <a:lnSpc>
                <a:spcPct val="150000"/>
              </a:lnSpc>
              <a:buNone/>
            </a:pPr>
            <a:r>
              <a:rPr lang="en-US" sz="1800" b="1">
                <a:solidFill>
                  <a:schemeClr val="tx2">
                    <a:lumMod val="76000"/>
                  </a:schemeClr>
                </a:solidFill>
                <a:ea typeface="+mn-lt"/>
                <a:cs typeface="+mn-lt"/>
              </a:rPr>
              <a:t>Scenario</a:t>
            </a:r>
            <a:r>
              <a:rPr lang="en-US" sz="1800">
                <a:solidFill>
                  <a:schemeClr val="tx2">
                    <a:lumMod val="76000"/>
                  </a:schemeClr>
                </a:solidFill>
                <a:ea typeface="+mn-lt"/>
                <a:cs typeface="+mn-lt"/>
              </a:rPr>
              <a:t>:</a:t>
            </a:r>
            <a:r>
              <a:rPr lang="en-US" sz="1800">
                <a:ea typeface="+mn-lt"/>
                <a:cs typeface="+mn-lt"/>
              </a:rPr>
              <a:t> Jenkins to Azure </a:t>
            </a:r>
            <a:r>
              <a:rPr lang="en-US" sz="1800" err="1">
                <a:ea typeface="+mn-lt"/>
                <a:cs typeface="+mn-lt"/>
              </a:rPr>
              <a:t>Devops</a:t>
            </a:r>
            <a:r>
              <a:rPr lang="en-US" sz="1800">
                <a:ea typeface="+mn-lt"/>
                <a:cs typeface="+mn-lt"/>
              </a:rPr>
              <a:t> Pipeline</a:t>
            </a:r>
            <a:endParaRPr lang="en-US" sz="1800">
              <a:cs typeface="Arial"/>
            </a:endParaRPr>
          </a:p>
          <a:p>
            <a:pPr marL="0" indent="0">
              <a:lnSpc>
                <a:spcPct val="150000"/>
              </a:lnSpc>
              <a:buNone/>
            </a:pPr>
            <a:r>
              <a:rPr lang="en-US" sz="1800" b="1">
                <a:solidFill>
                  <a:schemeClr val="tx2">
                    <a:lumMod val="76000"/>
                  </a:schemeClr>
                </a:solidFill>
                <a:cs typeface="Arial"/>
              </a:rPr>
              <a:t>Reason: </a:t>
            </a:r>
            <a:r>
              <a:rPr lang="en-US" sz="1800">
                <a:solidFill>
                  <a:schemeClr val="tx1"/>
                </a:solidFill>
                <a:ea typeface="+mn-lt"/>
                <a:cs typeface="+mn-lt"/>
              </a:rPr>
              <a:t>Applications are moved to Azure, allowing for easy native tool integration. Azure DevOps offers free self-hosted agents, while Jenkins requires setting up and paying for agents on VMs.</a:t>
            </a:r>
          </a:p>
          <a:p>
            <a:pPr marL="0" indent="0">
              <a:lnSpc>
                <a:spcPct val="150000"/>
              </a:lnSpc>
              <a:buNone/>
            </a:pPr>
            <a:endParaRPr lang="en-US" sz="1800">
              <a:cs typeface="Arial"/>
            </a:endParaRPr>
          </a:p>
        </p:txBody>
      </p:sp>
      <p:pic>
        <p:nvPicPr>
          <p:cNvPr id="4" name="Picture 3" descr="A computer screen shot of white text&#10;&#10;Description automatically generated">
            <a:extLst>
              <a:ext uri="{FF2B5EF4-FFF2-40B4-BE49-F238E27FC236}">
                <a16:creationId xmlns:a16="http://schemas.microsoft.com/office/drawing/2014/main" id="{CB8C12E7-860B-A0E7-FB18-6454F35D5231}"/>
              </a:ext>
            </a:extLst>
          </p:cNvPr>
          <p:cNvPicPr>
            <a:picLocks noChangeAspect="1"/>
          </p:cNvPicPr>
          <p:nvPr/>
        </p:nvPicPr>
        <p:blipFill>
          <a:blip r:embed="rId2"/>
          <a:stretch>
            <a:fillRect/>
          </a:stretch>
        </p:blipFill>
        <p:spPr>
          <a:xfrm>
            <a:off x="1681079" y="2895599"/>
            <a:ext cx="3462226" cy="2842934"/>
          </a:xfrm>
          <a:prstGeom prst="rect">
            <a:avLst/>
          </a:prstGeom>
        </p:spPr>
      </p:pic>
      <p:pic>
        <p:nvPicPr>
          <p:cNvPr id="5" name="Picture 4" descr="A screenshot of a computer program&#10;&#10;Description automatically generated">
            <a:extLst>
              <a:ext uri="{FF2B5EF4-FFF2-40B4-BE49-F238E27FC236}">
                <a16:creationId xmlns:a16="http://schemas.microsoft.com/office/drawing/2014/main" id="{891CDE67-223B-5F3F-22F7-F017F7E188C9}"/>
              </a:ext>
            </a:extLst>
          </p:cNvPr>
          <p:cNvPicPr>
            <a:picLocks noChangeAspect="1"/>
          </p:cNvPicPr>
          <p:nvPr/>
        </p:nvPicPr>
        <p:blipFill>
          <a:blip r:embed="rId3"/>
          <a:srcRect r="23774" b="273"/>
          <a:stretch/>
        </p:blipFill>
        <p:spPr>
          <a:xfrm>
            <a:off x="6583456" y="2894693"/>
            <a:ext cx="4006108" cy="2842578"/>
          </a:xfrm>
          <a:prstGeom prst="rect">
            <a:avLst/>
          </a:prstGeom>
        </p:spPr>
      </p:pic>
      <p:sp>
        <p:nvSpPr>
          <p:cNvPr id="6" name="TextBox 5">
            <a:extLst>
              <a:ext uri="{FF2B5EF4-FFF2-40B4-BE49-F238E27FC236}">
                <a16:creationId xmlns:a16="http://schemas.microsoft.com/office/drawing/2014/main" id="{A289E8C3-27CE-E370-A6D6-9D4C07E8201C}"/>
              </a:ext>
            </a:extLst>
          </p:cNvPr>
          <p:cNvSpPr txBox="1"/>
          <p:nvPr/>
        </p:nvSpPr>
        <p:spPr>
          <a:xfrm>
            <a:off x="2427194" y="5844988"/>
            <a:ext cx="1963102" cy="369332"/>
          </a:xfrm>
          <a:prstGeom prst="rect">
            <a:avLst/>
          </a:prstGeom>
          <a:noFill/>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r>
              <a:rPr lang="en-US"/>
              <a:t>Jenkins Template</a:t>
            </a:r>
          </a:p>
        </p:txBody>
      </p:sp>
      <p:sp>
        <p:nvSpPr>
          <p:cNvPr id="7" name="TextBox 6">
            <a:extLst>
              <a:ext uri="{FF2B5EF4-FFF2-40B4-BE49-F238E27FC236}">
                <a16:creationId xmlns:a16="http://schemas.microsoft.com/office/drawing/2014/main" id="{4D92BE7F-649C-01A5-0454-62C871D732EA}"/>
              </a:ext>
            </a:extLst>
          </p:cNvPr>
          <p:cNvSpPr txBox="1"/>
          <p:nvPr/>
        </p:nvSpPr>
        <p:spPr>
          <a:xfrm>
            <a:off x="7441826" y="5844988"/>
            <a:ext cx="2283702" cy="369332"/>
          </a:xfrm>
          <a:prstGeom prst="rect">
            <a:avLst/>
          </a:prstGeom>
          <a:noFill/>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r>
              <a:rPr lang="en-US" err="1"/>
              <a:t>AzDevOps</a:t>
            </a:r>
            <a:r>
              <a:rPr lang="en-US"/>
              <a:t> Template</a:t>
            </a:r>
          </a:p>
        </p:txBody>
      </p:sp>
    </p:spTree>
    <p:extLst>
      <p:ext uri="{BB962C8B-B14F-4D97-AF65-F5344CB8AC3E}">
        <p14:creationId xmlns:p14="http://schemas.microsoft.com/office/powerpoint/2010/main" val="120842052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24F8D7-366F-7A43-F93D-24EFC1D65276}"/>
              </a:ext>
            </a:extLst>
          </p:cNvPr>
          <p:cNvSpPr>
            <a:spLocks noGrp="1"/>
          </p:cNvSpPr>
          <p:nvPr>
            <p:ph type="title"/>
          </p:nvPr>
        </p:nvSpPr>
        <p:spPr/>
        <p:txBody>
          <a:bodyPr/>
          <a:lstStyle/>
          <a:p>
            <a:r>
              <a:rPr lang="en-US">
                <a:cs typeface="Arial"/>
              </a:rPr>
              <a:t>Platform Upgrade - Pipeline Migration</a:t>
            </a:r>
            <a:endParaRPr lang="en-US"/>
          </a:p>
        </p:txBody>
      </p:sp>
      <p:sp>
        <p:nvSpPr>
          <p:cNvPr id="3" name="Content Placeholder 2">
            <a:extLst>
              <a:ext uri="{FF2B5EF4-FFF2-40B4-BE49-F238E27FC236}">
                <a16:creationId xmlns:a16="http://schemas.microsoft.com/office/drawing/2014/main" id="{7ED35328-BFF8-CB68-0C09-F831C8C8420D}"/>
              </a:ext>
            </a:extLst>
          </p:cNvPr>
          <p:cNvSpPr>
            <a:spLocks noGrp="1"/>
          </p:cNvSpPr>
          <p:nvPr>
            <p:ph idx="1"/>
          </p:nvPr>
        </p:nvSpPr>
        <p:spPr>
          <a:xfrm>
            <a:off x="684119" y="1219387"/>
            <a:ext cx="11058525" cy="4351338"/>
          </a:xfrm>
        </p:spPr>
        <p:txBody>
          <a:bodyPr vert="horz" lIns="91440" tIns="45720" rIns="91440" bIns="45720" rtlCol="0" anchor="t">
            <a:normAutofit/>
          </a:bodyPr>
          <a:lstStyle/>
          <a:p>
            <a:pPr marL="0" indent="0">
              <a:lnSpc>
                <a:spcPct val="150000"/>
              </a:lnSpc>
              <a:buNone/>
            </a:pPr>
            <a:r>
              <a:rPr lang="en-US" sz="1800" b="1">
                <a:solidFill>
                  <a:schemeClr val="tx2">
                    <a:lumMod val="76000"/>
                  </a:schemeClr>
                </a:solidFill>
                <a:ea typeface="+mn-lt"/>
                <a:cs typeface="+mn-lt"/>
              </a:rPr>
              <a:t>Scenario</a:t>
            </a:r>
            <a:r>
              <a:rPr lang="en-US" sz="1800">
                <a:solidFill>
                  <a:schemeClr val="tx2">
                    <a:lumMod val="76000"/>
                  </a:schemeClr>
                </a:solidFill>
                <a:ea typeface="+mn-lt"/>
                <a:cs typeface="+mn-lt"/>
              </a:rPr>
              <a:t>:</a:t>
            </a:r>
            <a:r>
              <a:rPr lang="en-US" sz="1800">
                <a:ea typeface="+mn-lt"/>
                <a:cs typeface="+mn-lt"/>
              </a:rPr>
              <a:t> Gitlab Free to </a:t>
            </a:r>
            <a:r>
              <a:rPr lang="en-US" sz="1800">
                <a:cs typeface="Arial"/>
              </a:rPr>
              <a:t>Gitlab Premium</a:t>
            </a:r>
            <a:endParaRPr lang="en-US" sz="1800">
              <a:solidFill>
                <a:srgbClr val="000000"/>
              </a:solidFill>
              <a:cs typeface="Arial"/>
            </a:endParaRPr>
          </a:p>
          <a:p>
            <a:pPr marL="0" indent="0">
              <a:lnSpc>
                <a:spcPct val="150000"/>
              </a:lnSpc>
              <a:buNone/>
            </a:pPr>
            <a:r>
              <a:rPr lang="en-US" sz="1800" b="1">
                <a:solidFill>
                  <a:schemeClr val="tx2">
                    <a:lumMod val="76000"/>
                  </a:schemeClr>
                </a:solidFill>
                <a:cs typeface="Arial"/>
              </a:rPr>
              <a:t>Reason: </a:t>
            </a:r>
            <a:r>
              <a:rPr lang="en-US" sz="1800">
                <a:solidFill>
                  <a:schemeClr val="tx1"/>
                </a:solidFill>
                <a:cs typeface="Arial"/>
              </a:rPr>
              <a:t>Data team needs to validate all the artifacts generated from the Upstream pipeline which should be available to downstream pipelines this feature not available in gitlab free version.</a:t>
            </a:r>
            <a:endParaRPr lang="en-US" sz="1800">
              <a:solidFill>
                <a:schemeClr val="tx1"/>
              </a:solidFill>
              <a:ea typeface="+mn-lt"/>
              <a:cs typeface="+mn-lt"/>
            </a:endParaRPr>
          </a:p>
          <a:p>
            <a:pPr marL="0" indent="0">
              <a:lnSpc>
                <a:spcPct val="150000"/>
              </a:lnSpc>
              <a:buNone/>
            </a:pPr>
            <a:endParaRPr lang="en-US" sz="1800">
              <a:cs typeface="Arial"/>
            </a:endParaRPr>
          </a:p>
        </p:txBody>
      </p:sp>
      <p:sp>
        <p:nvSpPr>
          <p:cNvPr id="6" name="TextBox 5">
            <a:extLst>
              <a:ext uri="{FF2B5EF4-FFF2-40B4-BE49-F238E27FC236}">
                <a16:creationId xmlns:a16="http://schemas.microsoft.com/office/drawing/2014/main" id="{A289E8C3-27CE-E370-A6D6-9D4C07E8201C}"/>
              </a:ext>
            </a:extLst>
          </p:cNvPr>
          <p:cNvSpPr txBox="1"/>
          <p:nvPr/>
        </p:nvSpPr>
        <p:spPr>
          <a:xfrm>
            <a:off x="2427194" y="5844988"/>
            <a:ext cx="2069797" cy="369332"/>
          </a:xfrm>
          <a:prstGeom prst="rect">
            <a:avLst/>
          </a:prstGeom>
          <a:noFill/>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r>
              <a:rPr lang="en-US">
                <a:cs typeface="Arial"/>
              </a:rPr>
              <a:t>Upstream Pipeline</a:t>
            </a:r>
          </a:p>
        </p:txBody>
      </p:sp>
      <p:sp>
        <p:nvSpPr>
          <p:cNvPr id="7" name="TextBox 6">
            <a:extLst>
              <a:ext uri="{FF2B5EF4-FFF2-40B4-BE49-F238E27FC236}">
                <a16:creationId xmlns:a16="http://schemas.microsoft.com/office/drawing/2014/main" id="{4D92BE7F-649C-01A5-0454-62C871D732EA}"/>
              </a:ext>
            </a:extLst>
          </p:cNvPr>
          <p:cNvSpPr txBox="1"/>
          <p:nvPr/>
        </p:nvSpPr>
        <p:spPr>
          <a:xfrm>
            <a:off x="7441826" y="5844988"/>
            <a:ext cx="2364750" cy="369332"/>
          </a:xfrm>
          <a:prstGeom prst="rect">
            <a:avLst/>
          </a:prstGeom>
          <a:noFill/>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r>
              <a:rPr lang="en-US"/>
              <a:t>Downstream Pipeline</a:t>
            </a:r>
            <a:endParaRPr lang="en-US">
              <a:cs typeface="Arial"/>
            </a:endParaRPr>
          </a:p>
        </p:txBody>
      </p:sp>
      <p:pic>
        <p:nvPicPr>
          <p:cNvPr id="8" name="Picture 7" descr="A screenshot of a computer code&#10;&#10;Description automatically generated">
            <a:extLst>
              <a:ext uri="{FF2B5EF4-FFF2-40B4-BE49-F238E27FC236}">
                <a16:creationId xmlns:a16="http://schemas.microsoft.com/office/drawing/2014/main" id="{5AD26435-1C7C-81D9-4343-9D9D13D4E73C}"/>
              </a:ext>
            </a:extLst>
          </p:cNvPr>
          <p:cNvPicPr>
            <a:picLocks noChangeAspect="1"/>
          </p:cNvPicPr>
          <p:nvPr/>
        </p:nvPicPr>
        <p:blipFill>
          <a:blip r:embed="rId2"/>
          <a:stretch>
            <a:fillRect/>
          </a:stretch>
        </p:blipFill>
        <p:spPr>
          <a:xfrm>
            <a:off x="6549838" y="3273479"/>
            <a:ext cx="4151780" cy="2165616"/>
          </a:xfrm>
          <a:prstGeom prst="rect">
            <a:avLst/>
          </a:prstGeom>
        </p:spPr>
      </p:pic>
      <p:pic>
        <p:nvPicPr>
          <p:cNvPr id="9" name="Picture 8" descr="A screen shot of a computer code&#10;&#10;Description automatically generated">
            <a:extLst>
              <a:ext uri="{FF2B5EF4-FFF2-40B4-BE49-F238E27FC236}">
                <a16:creationId xmlns:a16="http://schemas.microsoft.com/office/drawing/2014/main" id="{01FAE8F1-274B-01F2-CBAD-9D0AF8EAD0C7}"/>
              </a:ext>
            </a:extLst>
          </p:cNvPr>
          <p:cNvPicPr>
            <a:picLocks noChangeAspect="1"/>
          </p:cNvPicPr>
          <p:nvPr/>
        </p:nvPicPr>
        <p:blipFill>
          <a:blip r:embed="rId3"/>
          <a:stretch>
            <a:fillRect/>
          </a:stretch>
        </p:blipFill>
        <p:spPr>
          <a:xfrm>
            <a:off x="1688043" y="2957232"/>
            <a:ext cx="3549150" cy="2798110"/>
          </a:xfrm>
          <a:prstGeom prst="rect">
            <a:avLst/>
          </a:prstGeom>
        </p:spPr>
      </p:pic>
    </p:spTree>
    <p:extLst>
      <p:ext uri="{BB962C8B-B14F-4D97-AF65-F5344CB8AC3E}">
        <p14:creationId xmlns:p14="http://schemas.microsoft.com/office/powerpoint/2010/main" val="152801131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24F8D7-366F-7A43-F93D-24EFC1D65276}"/>
              </a:ext>
            </a:extLst>
          </p:cNvPr>
          <p:cNvSpPr>
            <a:spLocks noGrp="1"/>
          </p:cNvSpPr>
          <p:nvPr>
            <p:ph type="title"/>
          </p:nvPr>
        </p:nvSpPr>
        <p:spPr/>
        <p:txBody>
          <a:bodyPr/>
          <a:lstStyle/>
          <a:p>
            <a:r>
              <a:rPr lang="en-US">
                <a:cs typeface="Arial"/>
              </a:rPr>
              <a:t>Unifying Template - Pipeline Migration</a:t>
            </a:r>
            <a:endParaRPr lang="en-US"/>
          </a:p>
        </p:txBody>
      </p:sp>
      <p:sp>
        <p:nvSpPr>
          <p:cNvPr id="3" name="Content Placeholder 2">
            <a:extLst>
              <a:ext uri="{FF2B5EF4-FFF2-40B4-BE49-F238E27FC236}">
                <a16:creationId xmlns:a16="http://schemas.microsoft.com/office/drawing/2014/main" id="{7ED35328-BFF8-CB68-0C09-F831C8C8420D}"/>
              </a:ext>
            </a:extLst>
          </p:cNvPr>
          <p:cNvSpPr>
            <a:spLocks noGrp="1"/>
          </p:cNvSpPr>
          <p:nvPr>
            <p:ph idx="1"/>
          </p:nvPr>
        </p:nvSpPr>
        <p:spPr>
          <a:xfrm>
            <a:off x="684119" y="1219387"/>
            <a:ext cx="11058525" cy="4351338"/>
          </a:xfrm>
        </p:spPr>
        <p:txBody>
          <a:bodyPr vert="horz" lIns="91440" tIns="45720" rIns="91440" bIns="45720" rtlCol="0" anchor="t">
            <a:normAutofit/>
          </a:bodyPr>
          <a:lstStyle/>
          <a:p>
            <a:pPr marL="0" indent="0">
              <a:lnSpc>
                <a:spcPct val="150000"/>
              </a:lnSpc>
              <a:buNone/>
            </a:pPr>
            <a:r>
              <a:rPr lang="en-US" sz="1800" b="1">
                <a:solidFill>
                  <a:schemeClr val="tx2">
                    <a:lumMod val="76000"/>
                  </a:schemeClr>
                </a:solidFill>
                <a:ea typeface="+mn-lt"/>
                <a:cs typeface="+mn-lt"/>
              </a:rPr>
              <a:t>Scenario</a:t>
            </a:r>
            <a:r>
              <a:rPr lang="en-US" sz="1800">
                <a:solidFill>
                  <a:schemeClr val="tx2">
                    <a:lumMod val="76000"/>
                  </a:schemeClr>
                </a:solidFill>
                <a:ea typeface="+mn-lt"/>
                <a:cs typeface="+mn-lt"/>
              </a:rPr>
              <a:t>:</a:t>
            </a:r>
            <a:r>
              <a:rPr lang="en-US" sz="1800">
                <a:ea typeface="+mn-lt"/>
                <a:cs typeface="+mn-lt"/>
              </a:rPr>
              <a:t> Adding Infra Cost Scanner to Terraform Pipelines</a:t>
            </a:r>
            <a:endParaRPr lang="en-US" sz="1800">
              <a:cs typeface="Arial"/>
            </a:endParaRPr>
          </a:p>
          <a:p>
            <a:pPr marL="0" indent="0">
              <a:lnSpc>
                <a:spcPct val="150000"/>
              </a:lnSpc>
              <a:buNone/>
            </a:pPr>
            <a:r>
              <a:rPr lang="en-US" sz="1800" b="1">
                <a:solidFill>
                  <a:schemeClr val="tx2">
                    <a:lumMod val="76000"/>
                  </a:schemeClr>
                </a:solidFill>
                <a:cs typeface="Arial"/>
              </a:rPr>
              <a:t>Reason: </a:t>
            </a:r>
            <a:r>
              <a:rPr lang="en-US" sz="1800">
                <a:solidFill>
                  <a:schemeClr val="tx1"/>
                </a:solidFill>
                <a:cs typeface="Arial"/>
              </a:rPr>
              <a:t>To find the cost of all the resources that are being deployed. Based on the infra cost we can stop the pipeline from deploying.</a:t>
            </a:r>
          </a:p>
        </p:txBody>
      </p:sp>
      <p:sp>
        <p:nvSpPr>
          <p:cNvPr id="6" name="TextBox 5">
            <a:extLst>
              <a:ext uri="{FF2B5EF4-FFF2-40B4-BE49-F238E27FC236}">
                <a16:creationId xmlns:a16="http://schemas.microsoft.com/office/drawing/2014/main" id="{A289E8C3-27CE-E370-A6D6-9D4C07E8201C}"/>
              </a:ext>
            </a:extLst>
          </p:cNvPr>
          <p:cNvSpPr txBox="1"/>
          <p:nvPr/>
        </p:nvSpPr>
        <p:spPr>
          <a:xfrm>
            <a:off x="1978959" y="5564841"/>
            <a:ext cx="3168560" cy="369332"/>
          </a:xfrm>
          <a:prstGeom prst="rect">
            <a:avLst/>
          </a:prstGeom>
          <a:noFill/>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r>
              <a:rPr lang="en-US">
                <a:cs typeface="Arial"/>
              </a:rPr>
              <a:t>Infra Cost scanning Template</a:t>
            </a:r>
          </a:p>
        </p:txBody>
      </p:sp>
      <p:pic>
        <p:nvPicPr>
          <p:cNvPr id="4" name="Picture 3" descr="A screenshot of a computer code&#10;&#10;Description automatically generated">
            <a:extLst>
              <a:ext uri="{FF2B5EF4-FFF2-40B4-BE49-F238E27FC236}">
                <a16:creationId xmlns:a16="http://schemas.microsoft.com/office/drawing/2014/main" id="{EDEA35EB-7BE3-C6F3-1A5C-F73720A52141}"/>
              </a:ext>
            </a:extLst>
          </p:cNvPr>
          <p:cNvPicPr>
            <a:picLocks noChangeAspect="1"/>
          </p:cNvPicPr>
          <p:nvPr/>
        </p:nvPicPr>
        <p:blipFill>
          <a:blip r:embed="rId2"/>
          <a:stretch>
            <a:fillRect/>
          </a:stretch>
        </p:blipFill>
        <p:spPr>
          <a:xfrm>
            <a:off x="1148603" y="2947119"/>
            <a:ext cx="4829736" cy="2370101"/>
          </a:xfrm>
          <a:prstGeom prst="rect">
            <a:avLst/>
          </a:prstGeom>
        </p:spPr>
      </p:pic>
      <p:pic>
        <p:nvPicPr>
          <p:cNvPr id="5" name="Picture 4" descr="A screenshot of a computer program&#10;&#10;Description automatically generated">
            <a:extLst>
              <a:ext uri="{FF2B5EF4-FFF2-40B4-BE49-F238E27FC236}">
                <a16:creationId xmlns:a16="http://schemas.microsoft.com/office/drawing/2014/main" id="{95DF723B-E7DB-CE25-DE11-84C035562584}"/>
              </a:ext>
            </a:extLst>
          </p:cNvPr>
          <p:cNvPicPr>
            <a:picLocks noChangeAspect="1"/>
          </p:cNvPicPr>
          <p:nvPr/>
        </p:nvPicPr>
        <p:blipFill>
          <a:blip r:embed="rId3"/>
          <a:stretch>
            <a:fillRect/>
          </a:stretch>
        </p:blipFill>
        <p:spPr>
          <a:xfrm>
            <a:off x="6938019" y="2374525"/>
            <a:ext cx="3302579" cy="3520889"/>
          </a:xfrm>
          <a:prstGeom prst="rect">
            <a:avLst/>
          </a:prstGeom>
        </p:spPr>
      </p:pic>
      <p:sp>
        <p:nvSpPr>
          <p:cNvPr id="10" name="TextBox 9">
            <a:extLst>
              <a:ext uri="{FF2B5EF4-FFF2-40B4-BE49-F238E27FC236}">
                <a16:creationId xmlns:a16="http://schemas.microsoft.com/office/drawing/2014/main" id="{0A41E24A-53F0-049A-3C02-47CC4C5A05E8}"/>
              </a:ext>
            </a:extLst>
          </p:cNvPr>
          <p:cNvSpPr txBox="1"/>
          <p:nvPr/>
        </p:nvSpPr>
        <p:spPr>
          <a:xfrm>
            <a:off x="7548282" y="5934634"/>
            <a:ext cx="2091342" cy="369332"/>
          </a:xfrm>
          <a:prstGeom prst="rect">
            <a:avLst/>
          </a:prstGeom>
          <a:noFill/>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r>
              <a:rPr lang="en-US">
                <a:cs typeface="Arial"/>
              </a:rPr>
              <a:t>Inclusion Template</a:t>
            </a:r>
          </a:p>
        </p:txBody>
      </p:sp>
    </p:spTree>
    <p:extLst>
      <p:ext uri="{BB962C8B-B14F-4D97-AF65-F5344CB8AC3E}">
        <p14:creationId xmlns:p14="http://schemas.microsoft.com/office/powerpoint/2010/main" val="258692330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00E62140-5AB1-BBEF-95E5-F73065094159}"/>
              </a:ext>
            </a:extLst>
          </p:cNvPr>
          <p:cNvSpPr>
            <a:spLocks noGrp="1"/>
          </p:cNvSpPr>
          <p:nvPr>
            <p:ph type="title"/>
          </p:nvPr>
        </p:nvSpPr>
        <p:spPr>
          <a:xfrm>
            <a:off x="757719" y="2212262"/>
            <a:ext cx="5913669" cy="2495550"/>
          </a:xfrm>
        </p:spPr>
        <p:txBody>
          <a:bodyPr anchor="ctr">
            <a:normAutofit/>
          </a:bodyPr>
          <a:lstStyle/>
          <a:p>
            <a:r>
              <a:rPr lang="en-US">
                <a:cs typeface="Arial"/>
              </a:rPr>
              <a:t>Disaster Recovery</a:t>
            </a:r>
            <a:endParaRPr lang="en-US"/>
          </a:p>
        </p:txBody>
      </p:sp>
    </p:spTree>
    <p:extLst>
      <p:ext uri="{BB962C8B-B14F-4D97-AF65-F5344CB8AC3E}">
        <p14:creationId xmlns:p14="http://schemas.microsoft.com/office/powerpoint/2010/main" val="285792789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what is disaster recovery">
            <a:extLst>
              <a:ext uri="{FF2B5EF4-FFF2-40B4-BE49-F238E27FC236}">
                <a16:creationId xmlns:a16="http://schemas.microsoft.com/office/drawing/2014/main" id="{14CD1BC0-0BB7-EFE3-9ABB-9A79898AE1FE}"/>
              </a:ext>
            </a:extLst>
          </p:cNvPr>
          <p:cNvPicPr>
            <a:picLocks noGrp="1" noChangeAspect="1" noChangeArrowheads="1"/>
          </p:cNvPicPr>
          <p:nvPr>
            <p:ph sz="half" idx="1"/>
          </p:nvPr>
        </p:nvPicPr>
        <p:blipFill rotWithShape="1">
          <a:blip r:embed="rId2">
            <a:extLst>
              <a:ext uri="{28A0092B-C50C-407E-A947-70E740481C1C}">
                <a14:useLocalDpi xmlns:a14="http://schemas.microsoft.com/office/drawing/2010/main" val="0"/>
              </a:ext>
            </a:extLst>
          </a:blip>
          <a:stretch/>
        </p:blipFill>
        <p:spPr bwMode="auto">
          <a:xfrm>
            <a:off x="685799" y="2389307"/>
            <a:ext cx="4857751" cy="2538174"/>
          </a:xfrm>
          <a:prstGeom prst="rect">
            <a:avLst/>
          </a:prstGeom>
          <a:solidFill>
            <a:srgbClr val="FFFFFF"/>
          </a:solidFill>
        </p:spPr>
      </p:pic>
      <p:sp>
        <p:nvSpPr>
          <p:cNvPr id="2" name="Content Placeholder 1">
            <a:extLst>
              <a:ext uri="{FF2B5EF4-FFF2-40B4-BE49-F238E27FC236}">
                <a16:creationId xmlns:a16="http://schemas.microsoft.com/office/drawing/2014/main" id="{A8138D6E-8528-1310-78F6-D31912167D8E}"/>
              </a:ext>
            </a:extLst>
          </p:cNvPr>
          <p:cNvSpPr>
            <a:spLocks noGrp="1"/>
          </p:cNvSpPr>
          <p:nvPr>
            <p:ph sz="half" idx="2"/>
          </p:nvPr>
        </p:nvSpPr>
        <p:spPr>
          <a:xfrm>
            <a:off x="6248401" y="2634018"/>
            <a:ext cx="5257800" cy="2048751"/>
          </a:xfrm>
        </p:spPr>
        <p:txBody>
          <a:bodyPr>
            <a:normAutofit/>
          </a:bodyPr>
          <a:lstStyle/>
          <a:p>
            <a:pPr marL="0" indent="0">
              <a:buNone/>
            </a:pPr>
            <a:r>
              <a:rPr lang="en-IN" sz="2000" b="0" i="0">
                <a:effectLst/>
              </a:rPr>
              <a:t>The process of preparing for and recovering from any event that prevents a workload or system from fulfilling its business objectives in its primary deployed location, such as power outages, natural events, or security issues.</a:t>
            </a:r>
            <a:endParaRPr lang="en-US" sz="2000"/>
          </a:p>
          <a:p>
            <a:pPr marL="0" indent="0">
              <a:buNone/>
            </a:pPr>
            <a:endParaRPr lang="en-US"/>
          </a:p>
        </p:txBody>
      </p:sp>
      <p:sp>
        <p:nvSpPr>
          <p:cNvPr id="4" name="Title 3">
            <a:extLst>
              <a:ext uri="{FF2B5EF4-FFF2-40B4-BE49-F238E27FC236}">
                <a16:creationId xmlns:a16="http://schemas.microsoft.com/office/drawing/2014/main" id="{468AFFA0-90AA-AFE8-7E0B-10E809F0B50A}"/>
              </a:ext>
            </a:extLst>
          </p:cNvPr>
          <p:cNvSpPr>
            <a:spLocks noGrp="1"/>
          </p:cNvSpPr>
          <p:nvPr>
            <p:ph type="title"/>
          </p:nvPr>
        </p:nvSpPr>
        <p:spPr>
          <a:xfrm>
            <a:off x="685800" y="238125"/>
            <a:ext cx="11058525" cy="976313"/>
          </a:xfrm>
        </p:spPr>
        <p:txBody>
          <a:bodyPr anchor="ctr">
            <a:normAutofit/>
          </a:bodyPr>
          <a:lstStyle/>
          <a:p>
            <a:r>
              <a:rPr lang="en-US" b="1"/>
              <a:t>Disaster Recovery </a:t>
            </a:r>
            <a:endParaRPr lang="en-US"/>
          </a:p>
        </p:txBody>
      </p:sp>
      <p:sp>
        <p:nvSpPr>
          <p:cNvPr id="5" name="Slide Number Placeholder 4">
            <a:extLst>
              <a:ext uri="{FF2B5EF4-FFF2-40B4-BE49-F238E27FC236}">
                <a16:creationId xmlns:a16="http://schemas.microsoft.com/office/drawing/2014/main" id="{F889F1CC-36B1-1903-4279-41EBFF0E2230}"/>
              </a:ext>
            </a:extLst>
          </p:cNvPr>
          <p:cNvSpPr>
            <a:spLocks noGrp="1"/>
          </p:cNvSpPr>
          <p:nvPr>
            <p:ph type="sldNum" sz="quarter" idx="12"/>
          </p:nvPr>
        </p:nvSpPr>
        <p:spPr>
          <a:xfrm>
            <a:off x="0" y="6337300"/>
            <a:ext cx="685800" cy="365125"/>
          </a:xfrm>
        </p:spPr>
        <p:txBody>
          <a:bodyPr anchor="ctr">
            <a:normAutofit/>
          </a:bodyPr>
          <a:lstStyle/>
          <a:p>
            <a:pPr>
              <a:spcAft>
                <a:spcPts val="600"/>
              </a:spcAft>
            </a:pPr>
            <a:fld id="{2FA352AA-8A82-6049-B18F-07539F444994}" type="slidenum">
              <a:rPr lang="en-US" smtClean="0"/>
              <a:pPr>
                <a:spcAft>
                  <a:spcPts val="600"/>
                </a:spcAft>
              </a:pPr>
              <a:t>38</a:t>
            </a:fld>
            <a:endParaRPr lang="en-US"/>
          </a:p>
        </p:txBody>
      </p:sp>
    </p:spTree>
    <p:extLst>
      <p:ext uri="{BB962C8B-B14F-4D97-AF65-F5344CB8AC3E}">
        <p14:creationId xmlns:p14="http://schemas.microsoft.com/office/powerpoint/2010/main" val="91308868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E03F1A-AAF9-FAD0-CDC3-61706B52243E}"/>
              </a:ext>
            </a:extLst>
          </p:cNvPr>
          <p:cNvSpPr>
            <a:spLocks noGrp="1"/>
          </p:cNvSpPr>
          <p:nvPr>
            <p:ph type="title"/>
          </p:nvPr>
        </p:nvSpPr>
        <p:spPr>
          <a:xfrm>
            <a:off x="685800" y="238125"/>
            <a:ext cx="11058525" cy="976313"/>
          </a:xfrm>
        </p:spPr>
        <p:txBody>
          <a:bodyPr anchor="ctr">
            <a:normAutofit/>
          </a:bodyPr>
          <a:lstStyle/>
          <a:p>
            <a:r>
              <a:rPr lang="en-US"/>
              <a:t>Why DR should be Implemented?</a:t>
            </a:r>
          </a:p>
        </p:txBody>
      </p:sp>
      <p:sp>
        <p:nvSpPr>
          <p:cNvPr id="4" name="Slide Number Placeholder 3">
            <a:extLst>
              <a:ext uri="{FF2B5EF4-FFF2-40B4-BE49-F238E27FC236}">
                <a16:creationId xmlns:a16="http://schemas.microsoft.com/office/drawing/2014/main" id="{6B1E52E9-7202-08C8-2F89-88F68C9C1DD1}"/>
              </a:ext>
            </a:extLst>
          </p:cNvPr>
          <p:cNvSpPr>
            <a:spLocks noGrp="1"/>
          </p:cNvSpPr>
          <p:nvPr>
            <p:ph type="sldNum" sz="quarter" idx="12"/>
          </p:nvPr>
        </p:nvSpPr>
        <p:spPr>
          <a:xfrm>
            <a:off x="0" y="6337300"/>
            <a:ext cx="685800" cy="365125"/>
          </a:xfrm>
        </p:spPr>
        <p:txBody>
          <a:bodyPr anchor="ctr">
            <a:normAutofit/>
          </a:bodyPr>
          <a:lstStyle/>
          <a:p>
            <a:pPr>
              <a:spcAft>
                <a:spcPts val="600"/>
              </a:spcAft>
            </a:pPr>
            <a:fld id="{2FA352AA-8A82-6049-B18F-07539F444994}" type="slidenum">
              <a:rPr lang="en-US" smtClean="0"/>
              <a:pPr>
                <a:spcAft>
                  <a:spcPts val="600"/>
                </a:spcAft>
              </a:pPr>
              <a:t>39</a:t>
            </a:fld>
            <a:endParaRPr lang="en-US"/>
          </a:p>
        </p:txBody>
      </p:sp>
      <p:graphicFrame>
        <p:nvGraphicFramePr>
          <p:cNvPr id="6" name="Content Placeholder 2">
            <a:extLst>
              <a:ext uri="{FF2B5EF4-FFF2-40B4-BE49-F238E27FC236}">
                <a16:creationId xmlns:a16="http://schemas.microsoft.com/office/drawing/2014/main" id="{BDAF22E6-9F8C-4FA0-8E70-04261B90053F}"/>
              </a:ext>
            </a:extLst>
          </p:cNvPr>
          <p:cNvGraphicFramePr>
            <a:graphicFrameLocks noGrp="1"/>
          </p:cNvGraphicFramePr>
          <p:nvPr>
            <p:ph idx="1"/>
            <p:extLst>
              <p:ext uri="{D42A27DB-BD31-4B8C-83A1-F6EECF244321}">
                <p14:modId xmlns:p14="http://schemas.microsoft.com/office/powerpoint/2010/main" val="2456221702"/>
              </p:ext>
            </p:extLst>
          </p:nvPr>
        </p:nvGraphicFramePr>
        <p:xfrm>
          <a:off x="695325" y="1387475"/>
          <a:ext cx="11058525"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989250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95A93B-881E-2CBA-F137-1E4FC4398DA4}"/>
              </a:ext>
            </a:extLst>
          </p:cNvPr>
          <p:cNvSpPr>
            <a:spLocks noGrp="1"/>
          </p:cNvSpPr>
          <p:nvPr>
            <p:ph type="title"/>
          </p:nvPr>
        </p:nvSpPr>
        <p:spPr/>
        <p:txBody>
          <a:bodyPr/>
          <a:lstStyle/>
          <a:p>
            <a:r>
              <a:rPr lang="en-US">
                <a:cs typeface="Arial"/>
              </a:rPr>
              <a:t>Assess Phase in Migration</a:t>
            </a:r>
          </a:p>
        </p:txBody>
      </p:sp>
      <p:sp>
        <p:nvSpPr>
          <p:cNvPr id="3" name="Content Placeholder 2">
            <a:extLst>
              <a:ext uri="{FF2B5EF4-FFF2-40B4-BE49-F238E27FC236}">
                <a16:creationId xmlns:a16="http://schemas.microsoft.com/office/drawing/2014/main" id="{D8609906-F867-59FB-1C1F-7A7639FC7865}"/>
              </a:ext>
            </a:extLst>
          </p:cNvPr>
          <p:cNvSpPr>
            <a:spLocks noGrp="1"/>
          </p:cNvSpPr>
          <p:nvPr>
            <p:ph idx="1"/>
          </p:nvPr>
        </p:nvSpPr>
        <p:spPr>
          <a:xfrm>
            <a:off x="684120" y="1219387"/>
            <a:ext cx="11058525" cy="4894823"/>
          </a:xfrm>
        </p:spPr>
        <p:txBody>
          <a:bodyPr vert="horz" lIns="91440" tIns="45720" rIns="91440" bIns="45720" rtlCol="0" anchor="t">
            <a:normAutofit/>
          </a:bodyPr>
          <a:lstStyle/>
          <a:p>
            <a:pPr>
              <a:lnSpc>
                <a:spcPct val="150000"/>
              </a:lnSpc>
              <a:buNone/>
            </a:pPr>
            <a:r>
              <a:rPr lang="en-US" sz="1800" b="1">
                <a:solidFill>
                  <a:schemeClr val="tx2">
                    <a:lumMod val="76000"/>
                  </a:schemeClr>
                </a:solidFill>
                <a:ea typeface="+mn-lt"/>
                <a:cs typeface="+mn-lt"/>
              </a:rPr>
              <a:t>Definition:</a:t>
            </a:r>
            <a:endParaRPr lang="en-US" sz="1800">
              <a:solidFill>
                <a:schemeClr val="tx2">
                  <a:lumMod val="76000"/>
                </a:schemeClr>
              </a:solidFill>
              <a:cs typeface="Arial"/>
            </a:endParaRPr>
          </a:p>
          <a:p>
            <a:pPr>
              <a:lnSpc>
                <a:spcPct val="150000"/>
              </a:lnSpc>
              <a:buNone/>
            </a:pPr>
            <a:r>
              <a:rPr lang="en-US" sz="1800">
                <a:ea typeface="+mn-lt"/>
                <a:cs typeface="+mn-lt"/>
              </a:rPr>
              <a:t>The Migration Assessment phase is about understanding your current environment before moving anything </a:t>
            </a:r>
          </a:p>
          <a:p>
            <a:pPr>
              <a:lnSpc>
                <a:spcPct val="150000"/>
              </a:lnSpc>
              <a:buNone/>
            </a:pPr>
            <a:r>
              <a:rPr lang="en-US" sz="1800">
                <a:ea typeface="+mn-lt"/>
                <a:cs typeface="+mn-lt"/>
              </a:rPr>
              <a:t>to the cloud.</a:t>
            </a:r>
            <a:endParaRPr lang="en-US" sz="1800">
              <a:cs typeface="Arial" panose="020B0604020202020204"/>
            </a:endParaRPr>
          </a:p>
          <a:p>
            <a:pPr>
              <a:lnSpc>
                <a:spcPct val="150000"/>
              </a:lnSpc>
              <a:buNone/>
            </a:pPr>
            <a:r>
              <a:rPr lang="en-US" sz="1800" b="1">
                <a:solidFill>
                  <a:schemeClr val="tx2">
                    <a:lumMod val="76000"/>
                  </a:schemeClr>
                </a:solidFill>
                <a:ea typeface="+mn-lt"/>
                <a:cs typeface="+mn-lt"/>
              </a:rPr>
              <a:t>Why It’s Important:</a:t>
            </a:r>
            <a:endParaRPr lang="en-US" sz="1800">
              <a:solidFill>
                <a:schemeClr val="tx2">
                  <a:lumMod val="76000"/>
                </a:schemeClr>
              </a:solidFill>
              <a:cs typeface="Arial"/>
            </a:endParaRPr>
          </a:p>
          <a:p>
            <a:pPr>
              <a:lnSpc>
                <a:spcPct val="150000"/>
              </a:lnSpc>
              <a:buNone/>
            </a:pPr>
            <a:r>
              <a:rPr lang="en-US" sz="1800">
                <a:ea typeface="+mn-lt"/>
                <a:cs typeface="+mn-lt"/>
              </a:rPr>
              <a:t>Assessment helps identify what needs to be migrated, potential risks, and the best strategy to ensure a </a:t>
            </a:r>
          </a:p>
          <a:p>
            <a:pPr>
              <a:lnSpc>
                <a:spcPct val="150000"/>
              </a:lnSpc>
              <a:buNone/>
            </a:pPr>
            <a:r>
              <a:rPr lang="en-US" sz="1800">
                <a:ea typeface="+mn-lt"/>
                <a:cs typeface="+mn-lt"/>
              </a:rPr>
              <a:t>smooth migration.</a:t>
            </a:r>
            <a:endParaRPr lang="en-US" sz="1800">
              <a:cs typeface="Arial" panose="020B0604020202020204"/>
            </a:endParaRPr>
          </a:p>
          <a:p>
            <a:pPr>
              <a:lnSpc>
                <a:spcPct val="150000"/>
              </a:lnSpc>
              <a:buNone/>
            </a:pPr>
            <a:r>
              <a:rPr lang="en-US" sz="1800" b="1">
                <a:solidFill>
                  <a:schemeClr val="tx2">
                    <a:lumMod val="76000"/>
                  </a:schemeClr>
                </a:solidFill>
                <a:ea typeface="+mn-lt"/>
                <a:cs typeface="+mn-lt"/>
              </a:rPr>
              <a:t>What It Involves:</a:t>
            </a:r>
            <a:endParaRPr lang="en-US" sz="1800">
              <a:solidFill>
                <a:schemeClr val="tx2">
                  <a:lumMod val="76000"/>
                </a:schemeClr>
              </a:solidFill>
              <a:cs typeface="Arial"/>
            </a:endParaRPr>
          </a:p>
          <a:p>
            <a:pPr>
              <a:lnSpc>
                <a:spcPct val="150000"/>
              </a:lnSpc>
              <a:buNone/>
            </a:pPr>
            <a:r>
              <a:rPr lang="en-US" sz="1800">
                <a:ea typeface="+mn-lt"/>
                <a:cs typeface="+mn-lt"/>
              </a:rPr>
              <a:t>This phase includes discovering existing servers, databases, and applications, and checking for </a:t>
            </a:r>
          </a:p>
          <a:p>
            <a:pPr>
              <a:lnSpc>
                <a:spcPct val="150000"/>
              </a:lnSpc>
              <a:buNone/>
            </a:pPr>
            <a:r>
              <a:rPr lang="en-US" sz="1800">
                <a:ea typeface="+mn-lt"/>
                <a:cs typeface="+mn-lt"/>
              </a:rPr>
              <a:t>compatibility with the new environment.</a:t>
            </a:r>
            <a:endParaRPr lang="en-US" sz="1800">
              <a:cs typeface="Arial" panose="020B0604020202020204"/>
            </a:endParaRPr>
          </a:p>
          <a:p>
            <a:pPr marL="0" indent="0">
              <a:buNone/>
            </a:pPr>
            <a:endParaRPr lang="en-US" sz="1800">
              <a:cs typeface="Arial" panose="020B0604020202020204"/>
            </a:endParaRPr>
          </a:p>
        </p:txBody>
      </p:sp>
    </p:spTree>
    <p:extLst>
      <p:ext uri="{BB962C8B-B14F-4D97-AF65-F5344CB8AC3E}">
        <p14:creationId xmlns:p14="http://schemas.microsoft.com/office/powerpoint/2010/main" val="62300104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42B8F5-60EB-A42C-7B4F-F14B4B2EC52E}"/>
              </a:ext>
            </a:extLst>
          </p:cNvPr>
          <p:cNvSpPr>
            <a:spLocks noGrp="1"/>
          </p:cNvSpPr>
          <p:nvPr>
            <p:ph type="title"/>
          </p:nvPr>
        </p:nvSpPr>
        <p:spPr/>
        <p:txBody>
          <a:bodyPr/>
          <a:lstStyle/>
          <a:p>
            <a:r>
              <a:rPr lang="en-US"/>
              <a:t>Types of DR </a:t>
            </a:r>
          </a:p>
        </p:txBody>
      </p:sp>
      <p:sp>
        <p:nvSpPr>
          <p:cNvPr id="3" name="Content Placeholder 2">
            <a:extLst>
              <a:ext uri="{FF2B5EF4-FFF2-40B4-BE49-F238E27FC236}">
                <a16:creationId xmlns:a16="http://schemas.microsoft.com/office/drawing/2014/main" id="{FBC3321D-C347-4BC7-5502-2DE9916BB128}"/>
              </a:ext>
            </a:extLst>
          </p:cNvPr>
          <p:cNvSpPr>
            <a:spLocks noGrp="1"/>
          </p:cNvSpPr>
          <p:nvPr>
            <p:ph idx="1"/>
          </p:nvPr>
        </p:nvSpPr>
        <p:spPr>
          <a:xfrm>
            <a:off x="768163" y="1421093"/>
            <a:ext cx="6167158" cy="4351338"/>
          </a:xfrm>
        </p:spPr>
        <p:txBody>
          <a:bodyPr vert="horz" lIns="91440" tIns="45720" rIns="91440" bIns="45720" rtlCol="0" anchor="t">
            <a:normAutofit/>
          </a:bodyPr>
          <a:lstStyle/>
          <a:p>
            <a:pPr marL="0" indent="0">
              <a:lnSpc>
                <a:spcPct val="150000"/>
              </a:lnSpc>
              <a:buNone/>
            </a:pPr>
            <a:r>
              <a:rPr lang="en-IN" sz="1800" b="1">
                <a:solidFill>
                  <a:schemeClr val="tx2">
                    <a:lumMod val="76000"/>
                  </a:schemeClr>
                </a:solidFill>
                <a:highlight>
                  <a:srgbClr val="FBFBFB"/>
                </a:highlight>
                <a:ea typeface="+mn-lt"/>
                <a:cs typeface="+mn-lt"/>
              </a:rPr>
              <a:t>Backup:</a:t>
            </a:r>
            <a:r>
              <a:rPr lang="en-IN" sz="1800">
                <a:solidFill>
                  <a:schemeClr val="tx1"/>
                </a:solidFill>
                <a:highlight>
                  <a:srgbClr val="FBFBFB"/>
                </a:highlight>
                <a:ea typeface="+mn-lt"/>
                <a:cs typeface="+mn-lt"/>
              </a:rPr>
              <a:t> Regularly saving data to enable recovery in case of loss.</a:t>
            </a:r>
            <a:endParaRPr lang="en-US" sz="1800">
              <a:solidFill>
                <a:schemeClr val="tx1"/>
              </a:solidFill>
              <a:cs typeface="Arial"/>
            </a:endParaRPr>
          </a:p>
          <a:p>
            <a:pPr marL="0" indent="0">
              <a:lnSpc>
                <a:spcPct val="150000"/>
              </a:lnSpc>
              <a:buNone/>
            </a:pPr>
            <a:r>
              <a:rPr lang="en-IN" sz="1800" b="1">
                <a:solidFill>
                  <a:schemeClr val="tx2">
                    <a:lumMod val="76000"/>
                  </a:schemeClr>
                </a:solidFill>
                <a:highlight>
                  <a:srgbClr val="FBFBFB"/>
                </a:highlight>
                <a:ea typeface="+mn-lt"/>
                <a:cs typeface="+mn-lt"/>
              </a:rPr>
              <a:t>Disaster Recovery as a Service (DRaaS):</a:t>
            </a:r>
            <a:r>
              <a:rPr lang="en-IN" sz="1800">
                <a:solidFill>
                  <a:schemeClr val="tx1"/>
                </a:solidFill>
                <a:highlight>
                  <a:srgbClr val="FBFBFB"/>
                </a:highlight>
                <a:ea typeface="+mn-lt"/>
                <a:cs typeface="+mn-lt"/>
              </a:rPr>
              <a:t> Cloud-based solution that replicates and hosts data and applications for quick recovery.</a:t>
            </a:r>
            <a:endParaRPr lang="en-IN" sz="1800">
              <a:solidFill>
                <a:schemeClr val="tx1"/>
              </a:solidFill>
              <a:cs typeface="Arial"/>
            </a:endParaRPr>
          </a:p>
          <a:p>
            <a:pPr marL="0" indent="0">
              <a:lnSpc>
                <a:spcPct val="150000"/>
              </a:lnSpc>
              <a:buNone/>
            </a:pPr>
            <a:r>
              <a:rPr lang="en-IN" sz="1800" b="1">
                <a:solidFill>
                  <a:schemeClr val="tx2">
                    <a:lumMod val="76000"/>
                  </a:schemeClr>
                </a:solidFill>
                <a:highlight>
                  <a:srgbClr val="FBFBFB"/>
                </a:highlight>
                <a:ea typeface="+mn-lt"/>
                <a:cs typeface="+mn-lt"/>
              </a:rPr>
              <a:t>Virtualization:</a:t>
            </a:r>
            <a:r>
              <a:rPr lang="en-IN" sz="1800">
                <a:solidFill>
                  <a:schemeClr val="tx1"/>
                </a:solidFill>
                <a:highlight>
                  <a:srgbClr val="FBFBFB"/>
                </a:highlight>
                <a:ea typeface="+mn-lt"/>
                <a:cs typeface="+mn-lt"/>
              </a:rPr>
              <a:t> Creating virtual versions of physical resources to improve flexibility and recovery speed.</a:t>
            </a:r>
            <a:endParaRPr lang="en-IN" sz="1800">
              <a:solidFill>
                <a:schemeClr val="tx1"/>
              </a:solidFill>
              <a:cs typeface="Arial"/>
            </a:endParaRPr>
          </a:p>
          <a:p>
            <a:pPr marL="0" indent="0">
              <a:lnSpc>
                <a:spcPct val="150000"/>
              </a:lnSpc>
              <a:buNone/>
            </a:pPr>
            <a:r>
              <a:rPr lang="en-IN" sz="1800" b="1">
                <a:solidFill>
                  <a:schemeClr val="tx2">
                    <a:lumMod val="76000"/>
                  </a:schemeClr>
                </a:solidFill>
                <a:highlight>
                  <a:srgbClr val="FBFBFB"/>
                </a:highlight>
                <a:ea typeface="+mn-lt"/>
                <a:cs typeface="+mn-lt"/>
              </a:rPr>
              <a:t>Disaster Recovery Sites:</a:t>
            </a:r>
            <a:r>
              <a:rPr lang="en-IN" sz="1800">
                <a:solidFill>
                  <a:schemeClr val="tx1"/>
                </a:solidFill>
                <a:highlight>
                  <a:srgbClr val="FBFBFB"/>
                </a:highlight>
                <a:ea typeface="+mn-lt"/>
                <a:cs typeface="+mn-lt"/>
              </a:rPr>
              <a:t> Offsite locations equipped to restore operations and data in case of a disaster.</a:t>
            </a:r>
            <a:endParaRPr lang="en-IN" sz="1800">
              <a:solidFill>
                <a:schemeClr val="tx1"/>
              </a:solidFill>
              <a:cs typeface="Arial"/>
            </a:endParaRPr>
          </a:p>
        </p:txBody>
      </p:sp>
      <p:sp>
        <p:nvSpPr>
          <p:cNvPr id="4" name="Slide Number Placeholder 3">
            <a:extLst>
              <a:ext uri="{FF2B5EF4-FFF2-40B4-BE49-F238E27FC236}">
                <a16:creationId xmlns:a16="http://schemas.microsoft.com/office/drawing/2014/main" id="{DF3B0DBE-2399-9933-EC03-7ED3FADA3DEA}"/>
              </a:ext>
            </a:extLst>
          </p:cNvPr>
          <p:cNvSpPr>
            <a:spLocks noGrp="1"/>
          </p:cNvSpPr>
          <p:nvPr>
            <p:ph type="sldNum" sz="quarter" idx="12"/>
          </p:nvPr>
        </p:nvSpPr>
        <p:spPr/>
        <p:txBody>
          <a:bodyPr/>
          <a:lstStyle/>
          <a:p>
            <a:fld id="{2FA352AA-8A82-6049-B18F-07539F444994}" type="slidenum">
              <a:rPr lang="en-US" smtClean="0"/>
              <a:pPr/>
              <a:t>40</a:t>
            </a:fld>
            <a:endParaRPr lang="en-US"/>
          </a:p>
        </p:txBody>
      </p:sp>
      <p:pic>
        <p:nvPicPr>
          <p:cNvPr id="5" name="Picture 4" descr="Disaster Recovery Icon Royalty-Free Images, Stock Photos &amp; Pictures |  Shutterstock">
            <a:extLst>
              <a:ext uri="{FF2B5EF4-FFF2-40B4-BE49-F238E27FC236}">
                <a16:creationId xmlns:a16="http://schemas.microsoft.com/office/drawing/2014/main" id="{D9911464-84D5-7623-2F2B-0961B4422D6D}"/>
              </a:ext>
            </a:extLst>
          </p:cNvPr>
          <p:cNvPicPr>
            <a:picLocks noChangeAspect="1"/>
          </p:cNvPicPr>
          <p:nvPr/>
        </p:nvPicPr>
        <p:blipFill>
          <a:blip r:embed="rId2"/>
          <a:stretch>
            <a:fillRect/>
          </a:stretch>
        </p:blipFill>
        <p:spPr>
          <a:xfrm>
            <a:off x="7251326" y="2778925"/>
            <a:ext cx="4312023" cy="1636327"/>
          </a:xfrm>
          <a:prstGeom prst="rect">
            <a:avLst/>
          </a:prstGeom>
        </p:spPr>
      </p:pic>
    </p:spTree>
    <p:extLst>
      <p:ext uri="{BB962C8B-B14F-4D97-AF65-F5344CB8AC3E}">
        <p14:creationId xmlns:p14="http://schemas.microsoft.com/office/powerpoint/2010/main" val="18773165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06062F-6155-C772-1263-AFA7FEC13AA3}"/>
              </a:ext>
            </a:extLst>
          </p:cNvPr>
          <p:cNvSpPr>
            <a:spLocks noGrp="1"/>
          </p:cNvSpPr>
          <p:nvPr>
            <p:ph type="title"/>
          </p:nvPr>
        </p:nvSpPr>
        <p:spPr>
          <a:xfrm>
            <a:off x="685800" y="238125"/>
            <a:ext cx="11058525" cy="976313"/>
          </a:xfrm>
        </p:spPr>
        <p:txBody>
          <a:bodyPr anchor="ctr">
            <a:normAutofit/>
          </a:bodyPr>
          <a:lstStyle/>
          <a:p>
            <a:r>
              <a:rPr lang="en-US"/>
              <a:t>Key metrics of DR plan</a:t>
            </a:r>
          </a:p>
        </p:txBody>
      </p:sp>
      <p:pic>
        <p:nvPicPr>
          <p:cNvPr id="1028" name="Picture 4" descr="Recovery objectives: RTO and RPO">
            <a:extLst>
              <a:ext uri="{FF2B5EF4-FFF2-40B4-BE49-F238E27FC236}">
                <a16:creationId xmlns:a16="http://schemas.microsoft.com/office/drawing/2014/main" id="{4C963BFF-AA4C-FED1-5080-D8396944EDED}"/>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1044422" y="1387475"/>
            <a:ext cx="10360330" cy="4351338"/>
          </a:xfrm>
          <a:prstGeom prst="rect">
            <a:avLst/>
          </a:prstGeom>
          <a:solidFill>
            <a:srgbClr val="FFFFFF"/>
          </a:solidFill>
        </p:spPr>
      </p:pic>
      <p:sp>
        <p:nvSpPr>
          <p:cNvPr id="4" name="Slide Number Placeholder 3">
            <a:extLst>
              <a:ext uri="{FF2B5EF4-FFF2-40B4-BE49-F238E27FC236}">
                <a16:creationId xmlns:a16="http://schemas.microsoft.com/office/drawing/2014/main" id="{8CA8C3B2-FF70-099F-5A07-B2D0749A8A53}"/>
              </a:ext>
            </a:extLst>
          </p:cNvPr>
          <p:cNvSpPr>
            <a:spLocks noGrp="1"/>
          </p:cNvSpPr>
          <p:nvPr>
            <p:ph type="sldNum" sz="quarter" idx="12"/>
          </p:nvPr>
        </p:nvSpPr>
        <p:spPr>
          <a:xfrm>
            <a:off x="0" y="6337300"/>
            <a:ext cx="685800" cy="365125"/>
          </a:xfrm>
        </p:spPr>
        <p:txBody>
          <a:bodyPr anchor="ctr">
            <a:normAutofit/>
          </a:bodyPr>
          <a:lstStyle/>
          <a:p>
            <a:pPr>
              <a:spcAft>
                <a:spcPts val="600"/>
              </a:spcAft>
            </a:pPr>
            <a:fld id="{2FA352AA-8A82-6049-B18F-07539F444994}" type="slidenum">
              <a:rPr lang="en-US" smtClean="0"/>
              <a:pPr>
                <a:spcAft>
                  <a:spcPts val="600"/>
                </a:spcAft>
              </a:pPr>
              <a:t>41</a:t>
            </a:fld>
            <a:endParaRPr lang="en-US"/>
          </a:p>
        </p:txBody>
      </p:sp>
    </p:spTree>
    <p:extLst>
      <p:ext uri="{BB962C8B-B14F-4D97-AF65-F5344CB8AC3E}">
        <p14:creationId xmlns:p14="http://schemas.microsoft.com/office/powerpoint/2010/main" val="282036880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EA6EA-63B7-59D8-BF81-DC1810F6EBB1}"/>
              </a:ext>
            </a:extLst>
          </p:cNvPr>
          <p:cNvSpPr>
            <a:spLocks noGrp="1"/>
          </p:cNvSpPr>
          <p:nvPr>
            <p:ph type="title"/>
          </p:nvPr>
        </p:nvSpPr>
        <p:spPr>
          <a:xfrm>
            <a:off x="685800" y="238125"/>
            <a:ext cx="11058525" cy="976313"/>
          </a:xfrm>
        </p:spPr>
        <p:txBody>
          <a:bodyPr anchor="ctr">
            <a:normAutofit/>
          </a:bodyPr>
          <a:lstStyle/>
          <a:p>
            <a:r>
              <a:rPr lang="en-US"/>
              <a:t>Failover and Failback</a:t>
            </a:r>
          </a:p>
        </p:txBody>
      </p:sp>
      <p:pic>
        <p:nvPicPr>
          <p:cNvPr id="2050" name="Picture 2" descr="Failover Vs. Failback: What's the Difference">
            <a:extLst>
              <a:ext uri="{FF2B5EF4-FFF2-40B4-BE49-F238E27FC236}">
                <a16:creationId xmlns:a16="http://schemas.microsoft.com/office/drawing/2014/main" id="{03766B79-205B-2AD2-BB95-E4D06BCF9105}"/>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1596" t="18061" r="1809" b="3973"/>
          <a:stretch/>
        </p:blipFill>
        <p:spPr bwMode="auto">
          <a:xfrm>
            <a:off x="1828800" y="1732722"/>
            <a:ext cx="8534400" cy="3392556"/>
          </a:xfrm>
          <a:prstGeom prst="rect">
            <a:avLst/>
          </a:prstGeom>
          <a:solidFill>
            <a:srgbClr val="FFFFFF"/>
          </a:solidFill>
        </p:spPr>
      </p:pic>
      <p:sp>
        <p:nvSpPr>
          <p:cNvPr id="4" name="Slide Number Placeholder 3">
            <a:extLst>
              <a:ext uri="{FF2B5EF4-FFF2-40B4-BE49-F238E27FC236}">
                <a16:creationId xmlns:a16="http://schemas.microsoft.com/office/drawing/2014/main" id="{0FCEFBB6-6E15-1C7A-D5A0-221CCB3F58D8}"/>
              </a:ext>
            </a:extLst>
          </p:cNvPr>
          <p:cNvSpPr>
            <a:spLocks noGrp="1"/>
          </p:cNvSpPr>
          <p:nvPr>
            <p:ph type="sldNum" sz="quarter" idx="12"/>
          </p:nvPr>
        </p:nvSpPr>
        <p:spPr>
          <a:xfrm>
            <a:off x="0" y="6337300"/>
            <a:ext cx="685800" cy="365125"/>
          </a:xfrm>
        </p:spPr>
        <p:txBody>
          <a:bodyPr anchor="ctr">
            <a:normAutofit/>
          </a:bodyPr>
          <a:lstStyle/>
          <a:p>
            <a:pPr>
              <a:spcAft>
                <a:spcPts val="600"/>
              </a:spcAft>
            </a:pPr>
            <a:fld id="{2FA352AA-8A82-6049-B18F-07539F444994}" type="slidenum">
              <a:rPr lang="en-US" smtClean="0"/>
              <a:pPr>
                <a:spcAft>
                  <a:spcPts val="600"/>
                </a:spcAft>
              </a:pPr>
              <a:t>42</a:t>
            </a:fld>
            <a:endParaRPr lang="en-US"/>
          </a:p>
        </p:txBody>
      </p:sp>
    </p:spTree>
    <p:extLst>
      <p:ext uri="{BB962C8B-B14F-4D97-AF65-F5344CB8AC3E}">
        <p14:creationId xmlns:p14="http://schemas.microsoft.com/office/powerpoint/2010/main" val="309850584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00E62140-5AB1-BBEF-95E5-F73065094159}"/>
              </a:ext>
            </a:extLst>
          </p:cNvPr>
          <p:cNvSpPr>
            <a:spLocks noGrp="1"/>
          </p:cNvSpPr>
          <p:nvPr>
            <p:ph type="title"/>
          </p:nvPr>
        </p:nvSpPr>
        <p:spPr>
          <a:xfrm>
            <a:off x="810240" y="2540539"/>
            <a:ext cx="9329473" cy="2495550"/>
          </a:xfrm>
        </p:spPr>
        <p:txBody>
          <a:bodyPr anchor="ctr">
            <a:normAutofit/>
          </a:bodyPr>
          <a:lstStyle/>
          <a:p>
            <a:r>
              <a:rPr lang="en-US" sz="4400">
                <a:cs typeface="Arial"/>
              </a:rPr>
              <a:t>Disaster Recovery Architecture</a:t>
            </a:r>
            <a:br>
              <a:rPr lang="en-US" sz="4400">
                <a:cs typeface="Arial"/>
              </a:rPr>
            </a:br>
            <a:r>
              <a:rPr lang="en-US" sz="4400">
                <a:cs typeface="Arial"/>
              </a:rPr>
              <a:t>(cloud native)</a:t>
            </a:r>
          </a:p>
          <a:p>
            <a:endParaRPr lang="en-US" sz="4400">
              <a:solidFill>
                <a:srgbClr val="FFFFFF"/>
              </a:solidFill>
              <a:cs typeface="Arial" panose="020B0604020202020204"/>
            </a:endParaRPr>
          </a:p>
        </p:txBody>
      </p:sp>
    </p:spTree>
    <p:extLst>
      <p:ext uri="{BB962C8B-B14F-4D97-AF65-F5344CB8AC3E}">
        <p14:creationId xmlns:p14="http://schemas.microsoft.com/office/powerpoint/2010/main" val="390117641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A8BABB-D672-AA12-D009-683E3F16B5E0}"/>
              </a:ext>
            </a:extLst>
          </p:cNvPr>
          <p:cNvSpPr>
            <a:spLocks noGrp="1"/>
          </p:cNvSpPr>
          <p:nvPr>
            <p:ph type="title"/>
          </p:nvPr>
        </p:nvSpPr>
        <p:spPr>
          <a:xfrm>
            <a:off x="685800" y="238125"/>
            <a:ext cx="11058525" cy="976313"/>
          </a:xfrm>
        </p:spPr>
        <p:txBody>
          <a:bodyPr anchor="ctr">
            <a:normAutofit/>
          </a:bodyPr>
          <a:lstStyle/>
          <a:p>
            <a:r>
              <a:rPr lang="en-US"/>
              <a:t>DR Architecture - AWS</a:t>
            </a:r>
          </a:p>
        </p:txBody>
      </p:sp>
      <p:pic>
        <p:nvPicPr>
          <p:cNvPr id="4" name="Content Placeholder 3" descr="Reference architecture diagram for pilot light architecture">
            <a:extLst>
              <a:ext uri="{FF2B5EF4-FFF2-40B4-BE49-F238E27FC236}">
                <a16:creationId xmlns:a16="http://schemas.microsoft.com/office/drawing/2014/main" id="{DE581FB6-0AB7-F2BE-969A-40F0D380FBCA}"/>
              </a:ext>
            </a:extLst>
          </p:cNvPr>
          <p:cNvPicPr>
            <a:picLocks noGrp="1" noChangeAspect="1"/>
          </p:cNvPicPr>
          <p:nvPr>
            <p:ph idx="1"/>
          </p:nvPr>
        </p:nvPicPr>
        <p:blipFill>
          <a:blip r:embed="rId2"/>
          <a:stretch>
            <a:fillRect/>
          </a:stretch>
        </p:blipFill>
        <p:spPr>
          <a:xfrm>
            <a:off x="2080457" y="1387475"/>
            <a:ext cx="8288261" cy="4351338"/>
          </a:xfrm>
          <a:noFill/>
        </p:spPr>
      </p:pic>
    </p:spTree>
    <p:extLst>
      <p:ext uri="{BB962C8B-B14F-4D97-AF65-F5344CB8AC3E}">
        <p14:creationId xmlns:p14="http://schemas.microsoft.com/office/powerpoint/2010/main" val="342380597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A8BABB-D672-AA12-D009-683E3F16B5E0}"/>
              </a:ext>
            </a:extLst>
          </p:cNvPr>
          <p:cNvSpPr>
            <a:spLocks noGrp="1"/>
          </p:cNvSpPr>
          <p:nvPr>
            <p:ph type="title"/>
          </p:nvPr>
        </p:nvSpPr>
        <p:spPr>
          <a:xfrm>
            <a:off x="685800" y="238125"/>
            <a:ext cx="11058525" cy="976313"/>
          </a:xfrm>
        </p:spPr>
        <p:txBody>
          <a:bodyPr anchor="ctr">
            <a:normAutofit/>
          </a:bodyPr>
          <a:lstStyle/>
          <a:p>
            <a:r>
              <a:rPr lang="en-US"/>
              <a:t>DR Architecture - Azure</a:t>
            </a:r>
          </a:p>
        </p:txBody>
      </p:sp>
      <p:pic>
        <p:nvPicPr>
          <p:cNvPr id="6" name="Content Placeholder 5" descr="A diagram of a server&#10;&#10;Description automatically generated">
            <a:extLst>
              <a:ext uri="{FF2B5EF4-FFF2-40B4-BE49-F238E27FC236}">
                <a16:creationId xmlns:a16="http://schemas.microsoft.com/office/drawing/2014/main" id="{6B478C48-8113-67B1-DF42-803B345A917C}"/>
              </a:ext>
            </a:extLst>
          </p:cNvPr>
          <p:cNvPicPr>
            <a:picLocks noGrp="1" noChangeAspect="1"/>
          </p:cNvPicPr>
          <p:nvPr>
            <p:ph idx="1"/>
          </p:nvPr>
        </p:nvPicPr>
        <p:blipFill>
          <a:blip r:embed="rId2"/>
          <a:stretch>
            <a:fillRect/>
          </a:stretch>
        </p:blipFill>
        <p:spPr>
          <a:xfrm>
            <a:off x="2148942" y="1325843"/>
            <a:ext cx="7893554" cy="4681911"/>
          </a:xfrm>
        </p:spPr>
      </p:pic>
    </p:spTree>
    <p:extLst>
      <p:ext uri="{BB962C8B-B14F-4D97-AF65-F5344CB8AC3E}">
        <p14:creationId xmlns:p14="http://schemas.microsoft.com/office/powerpoint/2010/main" val="30164491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A8BABB-D672-AA12-D009-683E3F16B5E0}"/>
              </a:ext>
            </a:extLst>
          </p:cNvPr>
          <p:cNvSpPr>
            <a:spLocks noGrp="1"/>
          </p:cNvSpPr>
          <p:nvPr>
            <p:ph type="title"/>
          </p:nvPr>
        </p:nvSpPr>
        <p:spPr>
          <a:xfrm>
            <a:off x="685800" y="238125"/>
            <a:ext cx="11058525" cy="976313"/>
          </a:xfrm>
        </p:spPr>
        <p:txBody>
          <a:bodyPr anchor="ctr">
            <a:normAutofit/>
          </a:bodyPr>
          <a:lstStyle/>
          <a:p>
            <a:r>
              <a:rPr lang="en-US"/>
              <a:t>DR Architecture - GCP</a:t>
            </a:r>
          </a:p>
        </p:txBody>
      </p:sp>
      <p:pic>
        <p:nvPicPr>
          <p:cNvPr id="6" name="Content Placeholder 5" descr="An example tier 3 architecture using Google Cloud products">
            <a:extLst>
              <a:ext uri="{FF2B5EF4-FFF2-40B4-BE49-F238E27FC236}">
                <a16:creationId xmlns:a16="http://schemas.microsoft.com/office/drawing/2014/main" id="{E629CE3C-2949-81B4-1D98-E5CAAB2FBE65}"/>
              </a:ext>
            </a:extLst>
          </p:cNvPr>
          <p:cNvPicPr>
            <a:picLocks noGrp="1" noChangeAspect="1"/>
          </p:cNvPicPr>
          <p:nvPr>
            <p:ph idx="1"/>
          </p:nvPr>
        </p:nvPicPr>
        <p:blipFill>
          <a:blip r:embed="rId2"/>
          <a:srcRect l="-936" t="7799" r="-104" b="5540"/>
          <a:stretch/>
        </p:blipFill>
        <p:spPr>
          <a:xfrm>
            <a:off x="3368034" y="1217491"/>
            <a:ext cx="5449767" cy="5081911"/>
          </a:xfrm>
        </p:spPr>
      </p:pic>
    </p:spTree>
    <p:extLst>
      <p:ext uri="{BB962C8B-B14F-4D97-AF65-F5344CB8AC3E}">
        <p14:creationId xmlns:p14="http://schemas.microsoft.com/office/powerpoint/2010/main" val="317065981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00E62140-5AB1-BBEF-95E5-F73065094159}"/>
              </a:ext>
            </a:extLst>
          </p:cNvPr>
          <p:cNvSpPr>
            <a:spLocks noGrp="1"/>
          </p:cNvSpPr>
          <p:nvPr>
            <p:ph type="title"/>
          </p:nvPr>
        </p:nvSpPr>
        <p:spPr>
          <a:xfrm>
            <a:off x="765416" y="2859907"/>
            <a:ext cx="7714759" cy="2495550"/>
          </a:xfrm>
        </p:spPr>
        <p:txBody>
          <a:bodyPr anchor="ctr">
            <a:normAutofit/>
          </a:bodyPr>
          <a:lstStyle/>
          <a:p>
            <a:r>
              <a:rPr lang="en-US" sz="4400">
                <a:cs typeface="Arial"/>
              </a:rPr>
              <a:t>Cloud Based DR Services</a:t>
            </a:r>
          </a:p>
          <a:p>
            <a:endParaRPr lang="en-US" sz="4400" b="0">
              <a:solidFill>
                <a:srgbClr val="000000"/>
              </a:solidFill>
              <a:cs typeface="Arial" panose="020B0604020202020204"/>
            </a:endParaRPr>
          </a:p>
          <a:p>
            <a:endParaRPr lang="en-US" sz="4400">
              <a:cs typeface="Arial"/>
            </a:endParaRPr>
          </a:p>
        </p:txBody>
      </p:sp>
    </p:spTree>
    <p:extLst>
      <p:ext uri="{BB962C8B-B14F-4D97-AF65-F5344CB8AC3E}">
        <p14:creationId xmlns:p14="http://schemas.microsoft.com/office/powerpoint/2010/main" val="248844305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diagram of a server recovery&#10;&#10;Description automatically generated">
            <a:extLst>
              <a:ext uri="{FF2B5EF4-FFF2-40B4-BE49-F238E27FC236}">
                <a16:creationId xmlns:a16="http://schemas.microsoft.com/office/drawing/2014/main" id="{FF2462A1-EA3D-E148-2A8D-D9FFC5FAFE50}"/>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53277" y="1214438"/>
            <a:ext cx="7512150" cy="4920459"/>
          </a:xfrm>
          <a:prstGeom prst="rect">
            <a:avLst/>
          </a:prstGeom>
          <a:solidFill>
            <a:srgbClr val="FFFFFF"/>
          </a:solidFill>
        </p:spPr>
      </p:pic>
      <p:sp>
        <p:nvSpPr>
          <p:cNvPr id="3" name="Content Placeholder 2">
            <a:extLst>
              <a:ext uri="{FF2B5EF4-FFF2-40B4-BE49-F238E27FC236}">
                <a16:creationId xmlns:a16="http://schemas.microsoft.com/office/drawing/2014/main" id="{935A80FD-F28A-119F-6623-0394F6C6E348}"/>
              </a:ext>
            </a:extLst>
          </p:cNvPr>
          <p:cNvSpPr>
            <a:spLocks noGrp="1"/>
          </p:cNvSpPr>
          <p:nvPr>
            <p:ph sz="half" idx="2"/>
          </p:nvPr>
        </p:nvSpPr>
        <p:spPr>
          <a:xfrm>
            <a:off x="8216348" y="2893543"/>
            <a:ext cx="3975652" cy="1762539"/>
          </a:xfrm>
        </p:spPr>
        <p:txBody>
          <a:bodyPr>
            <a:normAutofit/>
          </a:bodyPr>
          <a:lstStyle/>
          <a:p>
            <a:pPr marL="0" indent="0">
              <a:buNone/>
            </a:pPr>
            <a:r>
              <a:rPr lang="en-IN" sz="2000"/>
              <a:t>AWS DRS uses lightweight agents installed on your source servers (on-premises or cloud) to replicate data continuously to AWS at the block level.</a:t>
            </a:r>
            <a:endParaRPr lang="en-US" sz="2000"/>
          </a:p>
          <a:p>
            <a:endParaRPr lang="en-US"/>
          </a:p>
        </p:txBody>
      </p:sp>
      <p:sp>
        <p:nvSpPr>
          <p:cNvPr id="2" name="Title 1">
            <a:extLst>
              <a:ext uri="{FF2B5EF4-FFF2-40B4-BE49-F238E27FC236}">
                <a16:creationId xmlns:a16="http://schemas.microsoft.com/office/drawing/2014/main" id="{A96302AD-1DFA-54A3-FA03-F2496D98A60D}"/>
              </a:ext>
            </a:extLst>
          </p:cNvPr>
          <p:cNvSpPr>
            <a:spLocks noGrp="1"/>
          </p:cNvSpPr>
          <p:nvPr>
            <p:ph type="title"/>
          </p:nvPr>
        </p:nvSpPr>
        <p:spPr>
          <a:xfrm>
            <a:off x="685800" y="238125"/>
            <a:ext cx="11058525" cy="976313"/>
          </a:xfrm>
        </p:spPr>
        <p:txBody>
          <a:bodyPr anchor="ctr">
            <a:normAutofit/>
          </a:bodyPr>
          <a:lstStyle/>
          <a:p>
            <a:r>
              <a:rPr lang="en-US"/>
              <a:t>AWS Elastic Disaster Recovery Service(DRS)</a:t>
            </a:r>
          </a:p>
        </p:txBody>
      </p:sp>
      <p:sp>
        <p:nvSpPr>
          <p:cNvPr id="4" name="Slide Number Placeholder 3">
            <a:extLst>
              <a:ext uri="{FF2B5EF4-FFF2-40B4-BE49-F238E27FC236}">
                <a16:creationId xmlns:a16="http://schemas.microsoft.com/office/drawing/2014/main" id="{2284D583-F8CC-D93E-A6E2-53AC9871E3AF}"/>
              </a:ext>
            </a:extLst>
          </p:cNvPr>
          <p:cNvSpPr>
            <a:spLocks noGrp="1"/>
          </p:cNvSpPr>
          <p:nvPr>
            <p:ph type="sldNum" sz="quarter" idx="12"/>
          </p:nvPr>
        </p:nvSpPr>
        <p:spPr>
          <a:xfrm>
            <a:off x="0" y="6337300"/>
            <a:ext cx="685800" cy="365125"/>
          </a:xfrm>
        </p:spPr>
        <p:txBody>
          <a:bodyPr anchor="ctr">
            <a:normAutofit/>
          </a:bodyPr>
          <a:lstStyle/>
          <a:p>
            <a:pPr>
              <a:spcAft>
                <a:spcPts val="600"/>
              </a:spcAft>
            </a:pPr>
            <a:fld id="{2FA352AA-8A82-6049-B18F-07539F444994}" type="slidenum">
              <a:rPr lang="en-US" smtClean="0"/>
              <a:pPr>
                <a:spcAft>
                  <a:spcPts val="600"/>
                </a:spcAft>
              </a:pPr>
              <a:t>48</a:t>
            </a:fld>
            <a:endParaRPr lang="en-US"/>
          </a:p>
        </p:txBody>
      </p:sp>
    </p:spTree>
    <p:extLst>
      <p:ext uri="{BB962C8B-B14F-4D97-AF65-F5344CB8AC3E}">
        <p14:creationId xmlns:p14="http://schemas.microsoft.com/office/powerpoint/2010/main" val="340121481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CE15E2-5352-BE7D-4C92-0FB54D8791D2}"/>
              </a:ext>
            </a:extLst>
          </p:cNvPr>
          <p:cNvSpPr>
            <a:spLocks noGrp="1"/>
          </p:cNvSpPr>
          <p:nvPr>
            <p:ph type="title"/>
          </p:nvPr>
        </p:nvSpPr>
        <p:spPr/>
        <p:txBody>
          <a:bodyPr/>
          <a:lstStyle/>
          <a:p>
            <a:r>
              <a:rPr lang="en-US" sz="3600" kern="1200">
                <a:solidFill>
                  <a:schemeClr val="tx1"/>
                </a:solidFill>
                <a:latin typeface="+mj-lt"/>
                <a:ea typeface="+mj-ea"/>
                <a:cs typeface="+mj-cs"/>
              </a:rPr>
              <a:t>Azure Site recovery and backup</a:t>
            </a:r>
            <a:endParaRPr lang="en-US"/>
          </a:p>
        </p:txBody>
      </p:sp>
      <p:sp>
        <p:nvSpPr>
          <p:cNvPr id="4" name="Slide Number Placeholder 3">
            <a:extLst>
              <a:ext uri="{FF2B5EF4-FFF2-40B4-BE49-F238E27FC236}">
                <a16:creationId xmlns:a16="http://schemas.microsoft.com/office/drawing/2014/main" id="{841C66A7-C79E-083F-4F1C-5FDD87276E39}"/>
              </a:ext>
            </a:extLst>
          </p:cNvPr>
          <p:cNvSpPr>
            <a:spLocks noGrp="1"/>
          </p:cNvSpPr>
          <p:nvPr>
            <p:ph type="sldNum" sz="quarter" idx="12"/>
          </p:nvPr>
        </p:nvSpPr>
        <p:spPr/>
        <p:txBody>
          <a:bodyPr/>
          <a:lstStyle/>
          <a:p>
            <a:fld id="{2FA352AA-8A82-6049-B18F-07539F444994}" type="slidenum">
              <a:rPr lang="en-US" smtClean="0"/>
              <a:pPr/>
              <a:t>49</a:t>
            </a:fld>
            <a:endParaRPr lang="en-US"/>
          </a:p>
        </p:txBody>
      </p:sp>
      <p:pic>
        <p:nvPicPr>
          <p:cNvPr id="5" name="Picture 2" descr="SMB disaster recovery with Azure Site Recovery - Azure Solution Ideas |  Microsoft Learn">
            <a:extLst>
              <a:ext uri="{FF2B5EF4-FFF2-40B4-BE49-F238E27FC236}">
                <a16:creationId xmlns:a16="http://schemas.microsoft.com/office/drawing/2014/main" id="{4725E91D-36F7-D87F-BAC7-5BF8B86C4AA4}"/>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1510984" y="1095702"/>
            <a:ext cx="8457093" cy="453595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23526C8A-74FB-B429-727D-4FABBB9787C9}"/>
              </a:ext>
            </a:extLst>
          </p:cNvPr>
          <p:cNvSpPr txBox="1"/>
          <p:nvPr/>
        </p:nvSpPr>
        <p:spPr>
          <a:xfrm>
            <a:off x="2190523" y="5654808"/>
            <a:ext cx="7403553" cy="590931"/>
          </a:xfrm>
          <a:prstGeom prst="rect">
            <a:avLst/>
          </a:prstGeom>
          <a:noFill/>
        </p:spPr>
        <p:txBody>
          <a:bodyPr wrap="square">
            <a:spAutoFit/>
          </a:bodyPr>
          <a:lstStyle/>
          <a:p>
            <a:pPr>
              <a:lnSpc>
                <a:spcPct val="90000"/>
              </a:lnSpc>
              <a:spcAft>
                <a:spcPts val="600"/>
              </a:spcAft>
            </a:pPr>
            <a:r>
              <a:rPr lang="en-US" sz="1800"/>
              <a:t>Site Recovery replicates workloads running on physical and virtual machines (VMs) from a primary site to a secondary location</a:t>
            </a:r>
          </a:p>
        </p:txBody>
      </p:sp>
    </p:spTree>
    <p:extLst>
      <p:ext uri="{BB962C8B-B14F-4D97-AF65-F5344CB8AC3E}">
        <p14:creationId xmlns:p14="http://schemas.microsoft.com/office/powerpoint/2010/main" val="8864544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5EDED7-7A6F-295F-9BEE-4438C895B3A1}"/>
              </a:ext>
            </a:extLst>
          </p:cNvPr>
          <p:cNvSpPr>
            <a:spLocks noGrp="1"/>
          </p:cNvSpPr>
          <p:nvPr>
            <p:ph type="title"/>
          </p:nvPr>
        </p:nvSpPr>
        <p:spPr/>
        <p:txBody>
          <a:bodyPr/>
          <a:lstStyle/>
          <a:p>
            <a:r>
              <a:rPr lang="en-US" altLang="en-US"/>
              <a:t>Discovery</a:t>
            </a:r>
            <a:endParaRPr lang="en-US"/>
          </a:p>
        </p:txBody>
      </p:sp>
      <p:sp>
        <p:nvSpPr>
          <p:cNvPr id="3" name="Content Placeholder 2">
            <a:extLst>
              <a:ext uri="{FF2B5EF4-FFF2-40B4-BE49-F238E27FC236}">
                <a16:creationId xmlns:a16="http://schemas.microsoft.com/office/drawing/2014/main" id="{A595BAD4-C9C2-AD32-9C62-9E7732F38100}"/>
              </a:ext>
            </a:extLst>
          </p:cNvPr>
          <p:cNvSpPr>
            <a:spLocks noGrp="1"/>
          </p:cNvSpPr>
          <p:nvPr>
            <p:ph idx="1"/>
          </p:nvPr>
        </p:nvSpPr>
        <p:spPr>
          <a:xfrm>
            <a:off x="689723" y="1387475"/>
            <a:ext cx="11058525" cy="5225396"/>
          </a:xfrm>
        </p:spPr>
        <p:txBody>
          <a:bodyPr vert="horz" lIns="91440" tIns="45720" rIns="91440" bIns="45720" rtlCol="0" anchor="t">
            <a:normAutofit/>
          </a:bodyPr>
          <a:lstStyle/>
          <a:p>
            <a:pPr marL="0" indent="0">
              <a:lnSpc>
                <a:spcPct val="150000"/>
              </a:lnSpc>
              <a:buNone/>
            </a:pPr>
            <a:r>
              <a:rPr lang="en-US" sz="1800" b="1"/>
              <a:t>Discovering environment with:</a:t>
            </a:r>
            <a:endParaRPr lang="en-US" sz="1800" b="1">
              <a:cs typeface="Arial"/>
            </a:endParaRPr>
          </a:p>
          <a:p>
            <a:pPr marL="0" indent="0">
              <a:lnSpc>
                <a:spcPct val="150000"/>
              </a:lnSpc>
              <a:buNone/>
            </a:pPr>
            <a:r>
              <a:rPr lang="en-US" sz="1800" b="1">
                <a:solidFill>
                  <a:schemeClr val="tx2">
                    <a:lumMod val="76000"/>
                  </a:schemeClr>
                </a:solidFill>
              </a:rPr>
              <a:t>Agentless Collector:</a:t>
            </a:r>
            <a:r>
              <a:rPr lang="en-US" sz="1800" b="1">
                <a:solidFill>
                  <a:srgbClr val="616062"/>
                </a:solidFill>
              </a:rPr>
              <a:t> </a:t>
            </a:r>
            <a:r>
              <a:rPr lang="en-US" sz="1800">
                <a:solidFill>
                  <a:schemeClr val="tx1"/>
                </a:solidFill>
              </a:rPr>
              <a:t>Utilizing centralized tools or scanning mechanisms that communicate with target systems over the network without requiring agent installations.</a:t>
            </a:r>
            <a:endParaRPr lang="en-US" sz="1800">
              <a:solidFill>
                <a:schemeClr val="tx1"/>
              </a:solidFill>
              <a:cs typeface="Arial"/>
            </a:endParaRPr>
          </a:p>
          <a:p>
            <a:pPr marL="0" indent="0">
              <a:lnSpc>
                <a:spcPct val="150000"/>
              </a:lnSpc>
              <a:buNone/>
            </a:pPr>
            <a:r>
              <a:rPr lang="en-US" sz="1800" b="1">
                <a:solidFill>
                  <a:schemeClr val="tx2">
                    <a:lumMod val="76000"/>
                  </a:schemeClr>
                </a:solidFill>
              </a:rPr>
              <a:t>Agent Based:</a:t>
            </a:r>
            <a:r>
              <a:rPr lang="en-US" sz="1800" b="1">
                <a:solidFill>
                  <a:srgbClr val="616062"/>
                </a:solidFill>
              </a:rPr>
              <a:t> </a:t>
            </a:r>
            <a:r>
              <a:rPr lang="en-US" sz="1800">
                <a:solidFill>
                  <a:schemeClr val="tx1"/>
                </a:solidFill>
              </a:rPr>
              <a:t>Agents installed on individual servers within the on-premises environment will gather information about hardware, software, configurations, and other dependencies.</a:t>
            </a:r>
            <a:endParaRPr lang="en-US" sz="1800" b="1">
              <a:solidFill>
                <a:schemeClr val="tx1"/>
              </a:solidFill>
              <a:cs typeface="Arial"/>
            </a:endParaRPr>
          </a:p>
          <a:p>
            <a:pPr marL="0" indent="0">
              <a:lnSpc>
                <a:spcPct val="150000"/>
              </a:lnSpc>
              <a:buNone/>
            </a:pPr>
            <a:r>
              <a:rPr lang="en-US" sz="1800" b="1">
                <a:solidFill>
                  <a:schemeClr val="tx1"/>
                </a:solidFill>
              </a:rPr>
              <a:t>Discovery tools:</a:t>
            </a:r>
            <a:endParaRPr lang="en-US" sz="1800" b="1">
              <a:solidFill>
                <a:schemeClr val="tx1"/>
              </a:solidFill>
              <a:cs typeface="Arial" panose="020B0604020202020204"/>
            </a:endParaRPr>
          </a:p>
          <a:p>
            <a:pPr>
              <a:lnSpc>
                <a:spcPct val="150000"/>
              </a:lnSpc>
            </a:pPr>
            <a:endParaRPr lang="en-US" sz="1800">
              <a:cs typeface="Arial"/>
            </a:endParaRPr>
          </a:p>
        </p:txBody>
      </p:sp>
      <p:pic>
        <p:nvPicPr>
          <p:cNvPr id="5" name="Picture 4" descr="A logo with blue and black text&#10;&#10;Description automatically generated">
            <a:extLst>
              <a:ext uri="{FF2B5EF4-FFF2-40B4-BE49-F238E27FC236}">
                <a16:creationId xmlns:a16="http://schemas.microsoft.com/office/drawing/2014/main" id="{46568F3E-298D-BCDC-C985-FFFD77A9381D}"/>
              </a:ext>
            </a:extLst>
          </p:cNvPr>
          <p:cNvPicPr>
            <a:picLocks noChangeAspect="1"/>
          </p:cNvPicPr>
          <p:nvPr/>
        </p:nvPicPr>
        <p:blipFill>
          <a:blip r:embed="rId2"/>
          <a:stretch>
            <a:fillRect/>
          </a:stretch>
        </p:blipFill>
        <p:spPr>
          <a:xfrm>
            <a:off x="7208522" y="4610523"/>
            <a:ext cx="1727312" cy="942855"/>
          </a:xfrm>
          <a:prstGeom prst="rect">
            <a:avLst/>
          </a:prstGeom>
        </p:spPr>
      </p:pic>
      <p:pic>
        <p:nvPicPr>
          <p:cNvPr id="6" name="Picture 5" descr="A logo with black letters and orange text&#10;&#10;Description automatically generated">
            <a:extLst>
              <a:ext uri="{FF2B5EF4-FFF2-40B4-BE49-F238E27FC236}">
                <a16:creationId xmlns:a16="http://schemas.microsoft.com/office/drawing/2014/main" id="{FA8F11AD-D6DB-3E53-52D7-14512D263D97}"/>
              </a:ext>
            </a:extLst>
          </p:cNvPr>
          <p:cNvPicPr>
            <a:picLocks noChangeAspect="1"/>
          </p:cNvPicPr>
          <p:nvPr/>
        </p:nvPicPr>
        <p:blipFill>
          <a:blip r:embed="rId3"/>
          <a:stretch>
            <a:fillRect/>
          </a:stretch>
        </p:blipFill>
        <p:spPr>
          <a:xfrm>
            <a:off x="2648772" y="4703225"/>
            <a:ext cx="2705100" cy="749300"/>
          </a:xfrm>
          <a:prstGeom prst="rect">
            <a:avLst/>
          </a:prstGeom>
        </p:spPr>
      </p:pic>
    </p:spTree>
    <p:extLst>
      <p:ext uri="{BB962C8B-B14F-4D97-AF65-F5344CB8AC3E}">
        <p14:creationId xmlns:p14="http://schemas.microsoft.com/office/powerpoint/2010/main" val="419866242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Standard Backup and DR system architecture.">
            <a:extLst>
              <a:ext uri="{FF2B5EF4-FFF2-40B4-BE49-F238E27FC236}">
                <a16:creationId xmlns:a16="http://schemas.microsoft.com/office/drawing/2014/main" id="{3BA0C4F0-EF3F-7ED2-B0C4-BCC3583050E6}"/>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tretch>
            <a:fillRect/>
          </a:stretch>
        </p:blipFill>
        <p:spPr bwMode="auto">
          <a:xfrm>
            <a:off x="685799" y="1757799"/>
            <a:ext cx="4857751" cy="3801189"/>
          </a:xfrm>
          <a:prstGeom prst="rect">
            <a:avLst/>
          </a:prstGeom>
          <a:solidFill>
            <a:srgbClr val="FFFFFF"/>
          </a:solidFill>
        </p:spPr>
      </p:pic>
      <p:sp>
        <p:nvSpPr>
          <p:cNvPr id="3079" name="Content Placeholder 2">
            <a:extLst>
              <a:ext uri="{FF2B5EF4-FFF2-40B4-BE49-F238E27FC236}">
                <a16:creationId xmlns:a16="http://schemas.microsoft.com/office/drawing/2014/main" id="{87D79099-4F58-9F95-1F43-2830DD41E5C4}"/>
              </a:ext>
            </a:extLst>
          </p:cNvPr>
          <p:cNvSpPr>
            <a:spLocks noGrp="1"/>
          </p:cNvSpPr>
          <p:nvPr>
            <p:ph sz="half" idx="2"/>
          </p:nvPr>
        </p:nvSpPr>
        <p:spPr>
          <a:xfrm>
            <a:off x="6215062" y="1253331"/>
            <a:ext cx="5257800" cy="4351338"/>
          </a:xfrm>
        </p:spPr>
        <p:txBody>
          <a:bodyPr/>
          <a:lstStyle/>
          <a:p>
            <a:pPr marL="0" indent="0">
              <a:buNone/>
            </a:pPr>
            <a:r>
              <a:rPr lang="en-IN" sz="2000" b="1" i="0">
                <a:solidFill>
                  <a:srgbClr val="202124"/>
                </a:solidFill>
                <a:effectLst/>
                <a:highlight>
                  <a:srgbClr val="FFFFFF"/>
                </a:highlight>
              </a:rPr>
              <a:t>Components of the Backup and DR Architecture </a:t>
            </a:r>
          </a:p>
          <a:p>
            <a:r>
              <a:rPr lang="en-IN" sz="2000" i="0">
                <a:solidFill>
                  <a:srgbClr val="202124"/>
                </a:solidFill>
                <a:effectLst/>
                <a:highlight>
                  <a:srgbClr val="FFFFFF"/>
                </a:highlight>
                <a:latin typeface="Arial" panose="020B0604020202020204" pitchFamily="34" charset="0"/>
                <a:cs typeface="Arial" panose="020B0604020202020204" pitchFamily="34" charset="0"/>
              </a:rPr>
              <a:t>Management console</a:t>
            </a:r>
          </a:p>
          <a:p>
            <a:r>
              <a:rPr lang="en-IN" sz="2000" i="0">
                <a:solidFill>
                  <a:srgbClr val="202124"/>
                </a:solidFill>
                <a:effectLst/>
                <a:highlight>
                  <a:srgbClr val="FFFFFF"/>
                </a:highlight>
                <a:latin typeface="Arial" panose="020B0604020202020204" pitchFamily="34" charset="0"/>
                <a:cs typeface="Arial" panose="020B0604020202020204" pitchFamily="34" charset="0"/>
              </a:rPr>
              <a:t>Backup/recovery appliances</a:t>
            </a:r>
            <a:endParaRPr lang="en-IN" sz="2000">
              <a:solidFill>
                <a:srgbClr val="202124"/>
              </a:solidFill>
              <a:highlight>
                <a:srgbClr val="FFFFFF"/>
              </a:highlight>
              <a:latin typeface="Arial" panose="020B0604020202020204" pitchFamily="34" charset="0"/>
              <a:cs typeface="Arial" panose="020B0604020202020204" pitchFamily="34" charset="0"/>
            </a:endParaRPr>
          </a:p>
          <a:p>
            <a:r>
              <a:rPr lang="en-IN" sz="2000" i="0">
                <a:solidFill>
                  <a:srgbClr val="202124"/>
                </a:solidFill>
                <a:effectLst/>
                <a:highlight>
                  <a:srgbClr val="FFFFFF"/>
                </a:highlight>
                <a:latin typeface="Arial" panose="020B0604020202020204" pitchFamily="34" charset="0"/>
                <a:cs typeface="Arial" panose="020B0604020202020204" pitchFamily="34" charset="0"/>
              </a:rPr>
              <a:t>Backup and DR agents</a:t>
            </a:r>
          </a:p>
          <a:p>
            <a:endParaRPr lang="en-US"/>
          </a:p>
        </p:txBody>
      </p:sp>
      <p:sp>
        <p:nvSpPr>
          <p:cNvPr id="2" name="Title 1">
            <a:extLst>
              <a:ext uri="{FF2B5EF4-FFF2-40B4-BE49-F238E27FC236}">
                <a16:creationId xmlns:a16="http://schemas.microsoft.com/office/drawing/2014/main" id="{52CEAEA6-B326-C6D2-F69F-B55BEA50628C}"/>
              </a:ext>
            </a:extLst>
          </p:cNvPr>
          <p:cNvSpPr>
            <a:spLocks noGrp="1"/>
          </p:cNvSpPr>
          <p:nvPr>
            <p:ph type="title"/>
          </p:nvPr>
        </p:nvSpPr>
        <p:spPr>
          <a:xfrm>
            <a:off x="685800" y="238125"/>
            <a:ext cx="11058525" cy="976313"/>
          </a:xfrm>
        </p:spPr>
        <p:txBody>
          <a:bodyPr anchor="ctr">
            <a:normAutofit/>
          </a:bodyPr>
          <a:lstStyle/>
          <a:p>
            <a:r>
              <a:rPr lang="en-US"/>
              <a:t>GCP - </a:t>
            </a:r>
            <a:r>
              <a:rPr lang="en-IN" i="0">
                <a:effectLst/>
                <a:highlight>
                  <a:srgbClr val="FFFFFF"/>
                </a:highlight>
              </a:rPr>
              <a:t>Backup and DR Service</a:t>
            </a:r>
            <a:endParaRPr lang="en-US"/>
          </a:p>
        </p:txBody>
      </p:sp>
      <p:sp>
        <p:nvSpPr>
          <p:cNvPr id="4" name="Slide Number Placeholder 3">
            <a:extLst>
              <a:ext uri="{FF2B5EF4-FFF2-40B4-BE49-F238E27FC236}">
                <a16:creationId xmlns:a16="http://schemas.microsoft.com/office/drawing/2014/main" id="{85A33229-C606-8346-6600-92D361F4A5B1}"/>
              </a:ext>
            </a:extLst>
          </p:cNvPr>
          <p:cNvSpPr>
            <a:spLocks noGrp="1"/>
          </p:cNvSpPr>
          <p:nvPr>
            <p:ph type="sldNum" sz="quarter" idx="12"/>
          </p:nvPr>
        </p:nvSpPr>
        <p:spPr>
          <a:xfrm>
            <a:off x="0" y="6337300"/>
            <a:ext cx="685800" cy="365125"/>
          </a:xfrm>
        </p:spPr>
        <p:txBody>
          <a:bodyPr anchor="ctr">
            <a:normAutofit/>
          </a:bodyPr>
          <a:lstStyle/>
          <a:p>
            <a:pPr>
              <a:spcAft>
                <a:spcPts val="600"/>
              </a:spcAft>
            </a:pPr>
            <a:fld id="{2FA352AA-8A82-6049-B18F-07539F444994}" type="slidenum">
              <a:rPr lang="en-US" smtClean="0"/>
              <a:pPr>
                <a:spcAft>
                  <a:spcPts val="600"/>
                </a:spcAft>
              </a:pPr>
              <a:t>50</a:t>
            </a:fld>
            <a:endParaRPr lang="en-US"/>
          </a:p>
        </p:txBody>
      </p:sp>
      <p:pic>
        <p:nvPicPr>
          <p:cNvPr id="3076" name="Picture 4" descr="Basic overview of Google Cloud Backup and DR">
            <a:extLst>
              <a:ext uri="{FF2B5EF4-FFF2-40B4-BE49-F238E27FC236}">
                <a16:creationId xmlns:a16="http://schemas.microsoft.com/office/drawing/2014/main" id="{406082F8-3277-6407-3CBA-D3BE6417E75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419"/>
          <a:stretch/>
        </p:blipFill>
        <p:spPr bwMode="auto">
          <a:xfrm>
            <a:off x="5865927" y="3063875"/>
            <a:ext cx="5956070" cy="3273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032997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00E62140-5AB1-BBEF-95E5-F73065094159}"/>
              </a:ext>
            </a:extLst>
          </p:cNvPr>
          <p:cNvSpPr>
            <a:spLocks noGrp="1"/>
          </p:cNvSpPr>
          <p:nvPr>
            <p:ph type="title"/>
          </p:nvPr>
        </p:nvSpPr>
        <p:spPr>
          <a:xfrm>
            <a:off x="765416" y="2859907"/>
            <a:ext cx="7714759" cy="2517961"/>
          </a:xfrm>
        </p:spPr>
        <p:txBody>
          <a:bodyPr anchor="ctr">
            <a:normAutofit/>
          </a:bodyPr>
          <a:lstStyle/>
          <a:p>
            <a:r>
              <a:rPr lang="en-US" sz="4400">
                <a:solidFill>
                  <a:srgbClr val="FFFFFF"/>
                </a:solidFill>
                <a:cs typeface="Arial"/>
              </a:rPr>
              <a:t>Q &amp; A </a:t>
            </a:r>
            <a:endParaRPr lang="en-US" sz="4400" b="0">
              <a:solidFill>
                <a:srgbClr val="000000"/>
              </a:solidFill>
              <a:cs typeface="Arial"/>
            </a:endParaRPr>
          </a:p>
          <a:p>
            <a:endParaRPr lang="en-US" sz="4400" b="0">
              <a:solidFill>
                <a:srgbClr val="000000"/>
              </a:solidFill>
              <a:cs typeface="Arial"/>
            </a:endParaRPr>
          </a:p>
          <a:p>
            <a:endParaRPr lang="en-US" sz="4400">
              <a:cs typeface="Arial"/>
            </a:endParaRPr>
          </a:p>
        </p:txBody>
      </p:sp>
    </p:spTree>
    <p:extLst>
      <p:ext uri="{BB962C8B-B14F-4D97-AF65-F5344CB8AC3E}">
        <p14:creationId xmlns:p14="http://schemas.microsoft.com/office/powerpoint/2010/main" val="274168339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3C1C24-9AB0-B94F-2D2D-47F6ADD7A470}"/>
              </a:ext>
            </a:extLst>
          </p:cNvPr>
          <p:cNvSpPr>
            <a:spLocks noGrp="1"/>
          </p:cNvSpPr>
          <p:nvPr>
            <p:ph type="title"/>
          </p:nvPr>
        </p:nvSpPr>
        <p:spPr/>
        <p:txBody>
          <a:bodyPr/>
          <a:lstStyle/>
          <a:p>
            <a:r>
              <a:rPr lang="en-US">
                <a:cs typeface="Arial"/>
              </a:rPr>
              <a:t>Task</a:t>
            </a:r>
            <a:endParaRPr lang="en-US"/>
          </a:p>
        </p:txBody>
      </p:sp>
    </p:spTree>
    <p:extLst>
      <p:ext uri="{BB962C8B-B14F-4D97-AF65-F5344CB8AC3E}">
        <p14:creationId xmlns:p14="http://schemas.microsoft.com/office/powerpoint/2010/main" val="87167806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302AD-1DFA-54A3-FA03-F2496D98A60D}"/>
              </a:ext>
            </a:extLst>
          </p:cNvPr>
          <p:cNvSpPr>
            <a:spLocks noGrp="1"/>
          </p:cNvSpPr>
          <p:nvPr>
            <p:ph type="title"/>
          </p:nvPr>
        </p:nvSpPr>
        <p:spPr>
          <a:xfrm>
            <a:off x="685800" y="238125"/>
            <a:ext cx="11058525" cy="976313"/>
          </a:xfrm>
        </p:spPr>
        <p:txBody>
          <a:bodyPr anchor="ctr">
            <a:normAutofit/>
          </a:bodyPr>
          <a:lstStyle/>
          <a:p>
            <a:r>
              <a:rPr lang="en-US">
                <a:cs typeface="Arial"/>
              </a:rPr>
              <a:t>Tasks</a:t>
            </a:r>
          </a:p>
        </p:txBody>
      </p:sp>
      <p:sp>
        <p:nvSpPr>
          <p:cNvPr id="4" name="Slide Number Placeholder 3">
            <a:extLst>
              <a:ext uri="{FF2B5EF4-FFF2-40B4-BE49-F238E27FC236}">
                <a16:creationId xmlns:a16="http://schemas.microsoft.com/office/drawing/2014/main" id="{2284D583-F8CC-D93E-A6E2-53AC9871E3AF}"/>
              </a:ext>
            </a:extLst>
          </p:cNvPr>
          <p:cNvSpPr>
            <a:spLocks noGrp="1"/>
          </p:cNvSpPr>
          <p:nvPr>
            <p:ph type="sldNum" sz="quarter" idx="12"/>
          </p:nvPr>
        </p:nvSpPr>
        <p:spPr>
          <a:xfrm>
            <a:off x="0" y="6337300"/>
            <a:ext cx="685800" cy="365125"/>
          </a:xfrm>
        </p:spPr>
        <p:txBody>
          <a:bodyPr anchor="ctr">
            <a:normAutofit/>
          </a:bodyPr>
          <a:lstStyle/>
          <a:p>
            <a:pPr>
              <a:spcAft>
                <a:spcPts val="600"/>
              </a:spcAft>
            </a:pPr>
            <a:fld id="{2FA352AA-8A82-6049-B18F-07539F444994}" type="slidenum">
              <a:rPr lang="en-US" smtClean="0"/>
              <a:pPr>
                <a:spcAft>
                  <a:spcPts val="600"/>
                </a:spcAft>
              </a:pPr>
              <a:t>53</a:t>
            </a:fld>
            <a:endParaRPr lang="en-US"/>
          </a:p>
        </p:txBody>
      </p:sp>
      <p:sp>
        <p:nvSpPr>
          <p:cNvPr id="9" name="TextBox 8">
            <a:extLst>
              <a:ext uri="{FF2B5EF4-FFF2-40B4-BE49-F238E27FC236}">
                <a16:creationId xmlns:a16="http://schemas.microsoft.com/office/drawing/2014/main" id="{012EFA2A-E982-9D12-EB55-23CF6C1BEE33}"/>
              </a:ext>
            </a:extLst>
          </p:cNvPr>
          <p:cNvSpPr txBox="1"/>
          <p:nvPr/>
        </p:nvSpPr>
        <p:spPr>
          <a:xfrm>
            <a:off x="340163" y="1709469"/>
            <a:ext cx="10987738" cy="452431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AutoNum type="arabicPeriod"/>
            </a:pPr>
            <a:r>
              <a:rPr lang="en-US" dirty="0">
                <a:solidFill>
                  <a:schemeClr val="accent5"/>
                </a:solidFill>
                <a:ea typeface="+mn-lt"/>
                <a:cs typeface="+mn-lt"/>
              </a:rPr>
              <a:t>Perform migration of 3 tier application (assess to migration) with Azure Migrate:</a:t>
            </a:r>
          </a:p>
          <a:p>
            <a:pPr marL="800100" lvl="1" indent="-342900">
              <a:buFont typeface="Courier New"/>
              <a:buChar char="o"/>
            </a:pPr>
            <a:r>
              <a:rPr lang="en-US" dirty="0">
                <a:solidFill>
                  <a:schemeClr val="accent5"/>
                </a:solidFill>
                <a:ea typeface="+mn-lt"/>
                <a:cs typeface="+mn-lt"/>
              </a:rPr>
              <a:t>Create 3 VMs in one region and deploy some sample application</a:t>
            </a:r>
          </a:p>
          <a:p>
            <a:pPr marL="800100" lvl="1" indent="-342900">
              <a:buFont typeface="Courier New,monospace"/>
              <a:buChar char="o"/>
            </a:pPr>
            <a:r>
              <a:rPr lang="en-US" dirty="0">
                <a:solidFill>
                  <a:schemeClr val="accent5"/>
                </a:solidFill>
                <a:ea typeface="+mn-lt"/>
                <a:cs typeface="+mn-lt"/>
              </a:rPr>
              <a:t>Do Assessment of migration of all 3 tier application(3 VMs of Servers)</a:t>
            </a:r>
          </a:p>
          <a:p>
            <a:pPr marL="800100" lvl="1" indent="-342900">
              <a:buFont typeface="Courier New,monospace"/>
              <a:buChar char="o"/>
            </a:pPr>
            <a:r>
              <a:rPr lang="en-US" dirty="0">
                <a:solidFill>
                  <a:schemeClr val="accent5"/>
                </a:solidFill>
                <a:ea typeface="+mn-lt"/>
                <a:cs typeface="+mn-lt"/>
              </a:rPr>
              <a:t>Migrate all the servers to another region</a:t>
            </a:r>
          </a:p>
          <a:p>
            <a:pPr marL="800100" lvl="1" indent="-342900">
              <a:buFont typeface="Courier New,monospace"/>
              <a:buChar char="o"/>
            </a:pPr>
            <a:r>
              <a:rPr lang="en-US" dirty="0">
                <a:solidFill>
                  <a:schemeClr val="accent5"/>
                </a:solidFill>
                <a:ea typeface="+mn-lt"/>
                <a:cs typeface="+mn-lt"/>
              </a:rPr>
              <a:t>Verify application is accessible from </a:t>
            </a:r>
            <a:r>
              <a:rPr lang="en-US">
                <a:solidFill>
                  <a:schemeClr val="accent5"/>
                </a:solidFill>
                <a:ea typeface="+mn-lt"/>
                <a:cs typeface="+mn-lt"/>
              </a:rPr>
              <a:t>migrated region</a:t>
            </a:r>
            <a:endParaRPr lang="en-US" dirty="0">
              <a:solidFill>
                <a:schemeClr val="accent5"/>
              </a:solidFill>
              <a:ea typeface="+mn-lt"/>
              <a:cs typeface="+mn-lt"/>
            </a:endParaRPr>
          </a:p>
          <a:p>
            <a:pPr marL="800100" lvl="1" indent="-342900">
              <a:buFont typeface="Courier New"/>
              <a:buChar char="o"/>
            </a:pPr>
            <a:endParaRPr lang="en-US" dirty="0">
              <a:solidFill>
                <a:schemeClr val="accent5"/>
              </a:solidFill>
              <a:ea typeface="+mn-lt"/>
              <a:cs typeface="+mn-lt"/>
            </a:endParaRPr>
          </a:p>
          <a:p>
            <a:pPr marL="342900" indent="-342900">
              <a:buAutoNum type="arabicPeriod"/>
            </a:pPr>
            <a:r>
              <a:rPr lang="en-US" dirty="0">
                <a:solidFill>
                  <a:schemeClr val="accent5"/>
                </a:solidFill>
                <a:ea typeface="+mn-lt"/>
                <a:cs typeface="+mn-lt"/>
              </a:rPr>
              <a:t>Pipeline migration:</a:t>
            </a:r>
          </a:p>
          <a:p>
            <a:pPr marL="800100" lvl="1" indent="-342900">
              <a:buFont typeface="Courier New"/>
              <a:buChar char="o"/>
            </a:pPr>
            <a:r>
              <a:rPr lang="en-US" dirty="0">
                <a:solidFill>
                  <a:schemeClr val="accent5"/>
                </a:solidFill>
                <a:cs typeface="Arial" panose="020B0604020202020204"/>
              </a:rPr>
              <a:t>Source: GitLab</a:t>
            </a:r>
          </a:p>
          <a:p>
            <a:pPr marL="800100" lvl="1" indent="-342900">
              <a:buFont typeface="Courier New"/>
              <a:buChar char="o"/>
            </a:pPr>
            <a:r>
              <a:rPr lang="en-US" dirty="0">
                <a:solidFill>
                  <a:schemeClr val="accent5"/>
                </a:solidFill>
                <a:cs typeface="Arial" panose="020B0604020202020204"/>
              </a:rPr>
              <a:t>Destination: GitHub</a:t>
            </a:r>
            <a:endParaRPr lang="en-US" dirty="0">
              <a:solidFill>
                <a:schemeClr val="accent5"/>
              </a:solidFill>
            </a:endParaRPr>
          </a:p>
          <a:p>
            <a:pPr marL="342900" indent="-342900">
              <a:buAutoNum type="arabicPeriod"/>
            </a:pPr>
            <a:r>
              <a:rPr lang="en-US" dirty="0">
                <a:solidFill>
                  <a:schemeClr val="accent5"/>
                </a:solidFill>
                <a:cs typeface="Arial" panose="020B0604020202020204"/>
              </a:rPr>
              <a:t>Disaster Recovery:</a:t>
            </a:r>
          </a:p>
          <a:p>
            <a:pPr marL="800100" lvl="1" indent="-342900">
              <a:buFont typeface="Courier New"/>
              <a:buChar char="o"/>
            </a:pPr>
            <a:r>
              <a:rPr lang="en-US" dirty="0">
                <a:solidFill>
                  <a:schemeClr val="accent5"/>
                </a:solidFill>
                <a:cs typeface="Arial" panose="020B0604020202020204"/>
              </a:rPr>
              <a:t>Azure Site recovery and backup</a:t>
            </a:r>
          </a:p>
          <a:p>
            <a:pPr marL="800100" lvl="1" indent="-342900">
              <a:buFont typeface="Courier New"/>
              <a:buChar char="o"/>
            </a:pPr>
            <a:endParaRPr lang="en-US">
              <a:solidFill>
                <a:schemeClr val="accent5"/>
              </a:solidFill>
              <a:cs typeface="Arial" panose="020B0604020202020204"/>
            </a:endParaRPr>
          </a:p>
          <a:p>
            <a:pPr marL="800100" lvl="1" indent="-342900">
              <a:buFont typeface="Courier New"/>
              <a:buChar char="o"/>
            </a:pPr>
            <a:endParaRPr lang="en-US">
              <a:solidFill>
                <a:schemeClr val="accent5"/>
              </a:solidFill>
              <a:cs typeface="Arial" panose="020B0604020202020204"/>
            </a:endParaRPr>
          </a:p>
          <a:p>
            <a:pPr marL="800100" lvl="1" indent="-342900">
              <a:buFont typeface="Courier New"/>
              <a:buChar char="o"/>
            </a:pPr>
            <a:endParaRPr lang="en-US">
              <a:solidFill>
                <a:schemeClr val="accent5"/>
              </a:solidFill>
              <a:cs typeface="Arial" panose="020B0604020202020204"/>
            </a:endParaRPr>
          </a:p>
          <a:p>
            <a:pPr marL="800100" lvl="1" indent="-342900">
              <a:buFont typeface="Courier New"/>
              <a:buChar char="o"/>
            </a:pPr>
            <a:endParaRPr lang="en-US">
              <a:solidFill>
                <a:schemeClr val="accent5"/>
              </a:solidFill>
              <a:cs typeface="Arial" panose="020B0604020202020204"/>
            </a:endParaRPr>
          </a:p>
          <a:p>
            <a:pPr marL="800100" lvl="1" indent="-342900">
              <a:buFont typeface="Courier New"/>
              <a:buChar char="o"/>
            </a:pPr>
            <a:endParaRPr lang="en-US">
              <a:solidFill>
                <a:schemeClr val="accent5"/>
              </a:solidFill>
              <a:cs typeface="Arial" panose="020B0604020202020204"/>
            </a:endParaRPr>
          </a:p>
        </p:txBody>
      </p:sp>
    </p:spTree>
    <p:extLst>
      <p:ext uri="{BB962C8B-B14F-4D97-AF65-F5344CB8AC3E}">
        <p14:creationId xmlns:p14="http://schemas.microsoft.com/office/powerpoint/2010/main" val="374946270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FC6026A-F681-554B-AA01-76F21994EA99}"/>
              </a:ext>
            </a:extLst>
          </p:cNvPr>
          <p:cNvSpPr>
            <a:spLocks noGrp="1"/>
          </p:cNvSpPr>
          <p:nvPr>
            <p:ph type="title"/>
          </p:nvPr>
        </p:nvSpPr>
        <p:spPr/>
        <p:txBody>
          <a:bodyPr/>
          <a:lstStyle/>
          <a:p>
            <a:r>
              <a:rPr lang="en-US"/>
              <a:t>Thank You</a:t>
            </a:r>
          </a:p>
        </p:txBody>
      </p:sp>
    </p:spTree>
    <p:extLst>
      <p:ext uri="{BB962C8B-B14F-4D97-AF65-F5344CB8AC3E}">
        <p14:creationId xmlns:p14="http://schemas.microsoft.com/office/powerpoint/2010/main" val="39214456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128EDD-1C5D-292C-CCDD-597EEBD1C94F}"/>
              </a:ext>
            </a:extLst>
          </p:cNvPr>
          <p:cNvSpPr>
            <a:spLocks noGrp="1"/>
          </p:cNvSpPr>
          <p:nvPr>
            <p:ph type="title"/>
          </p:nvPr>
        </p:nvSpPr>
        <p:spPr/>
        <p:txBody>
          <a:bodyPr/>
          <a:lstStyle/>
          <a:p>
            <a:r>
              <a:rPr lang="en-US" b="1"/>
              <a:t>Outcome of </a:t>
            </a:r>
            <a:r>
              <a:rPr lang="en-US"/>
              <a:t>Assessment</a:t>
            </a:r>
            <a:r>
              <a:rPr lang="en-US" b="1"/>
              <a:t> Phase</a:t>
            </a:r>
            <a:endParaRPr lang="en-US"/>
          </a:p>
        </p:txBody>
      </p:sp>
      <p:sp>
        <p:nvSpPr>
          <p:cNvPr id="3" name="Content Placeholder 2">
            <a:extLst>
              <a:ext uri="{FF2B5EF4-FFF2-40B4-BE49-F238E27FC236}">
                <a16:creationId xmlns:a16="http://schemas.microsoft.com/office/drawing/2014/main" id="{5C0FB29D-8C58-2E22-2E7C-C07D4139AEA3}"/>
              </a:ext>
            </a:extLst>
          </p:cNvPr>
          <p:cNvSpPr>
            <a:spLocks noGrp="1"/>
          </p:cNvSpPr>
          <p:nvPr>
            <p:ph idx="1"/>
          </p:nvPr>
        </p:nvSpPr>
        <p:spPr>
          <a:xfrm>
            <a:off x="683230" y="1447951"/>
            <a:ext cx="11058525" cy="4351338"/>
          </a:xfrm>
        </p:spPr>
        <p:txBody>
          <a:bodyPr vert="horz" lIns="91440" tIns="45720" rIns="91440" bIns="45720" rtlCol="0" anchor="t">
            <a:normAutofit/>
          </a:bodyPr>
          <a:lstStyle/>
          <a:p>
            <a:pPr marL="0" indent="0">
              <a:lnSpc>
                <a:spcPct val="150000"/>
              </a:lnSpc>
              <a:buNone/>
            </a:pPr>
            <a:r>
              <a:rPr lang="en-US" sz="1800"/>
              <a:t>A comprehensive understanding of the existing on-premises environment, applications, and infrastructure. This phase involves </a:t>
            </a:r>
            <a:r>
              <a:rPr lang="en-US" sz="1800" b="1"/>
              <a:t>gathering data, analyzing workloads, and assessing the organization's readiness</a:t>
            </a:r>
            <a:r>
              <a:rPr lang="en-US" sz="1800"/>
              <a:t> for migration to the cloud. </a:t>
            </a:r>
            <a:endParaRPr lang="en-US" sz="1800">
              <a:cs typeface="Arial"/>
            </a:endParaRPr>
          </a:p>
          <a:p>
            <a:pPr marL="0" indent="0">
              <a:lnSpc>
                <a:spcPct val="150000"/>
              </a:lnSpc>
              <a:buNone/>
            </a:pPr>
            <a:r>
              <a:rPr lang="en-US" sz="1800" b="1">
                <a:solidFill>
                  <a:schemeClr val="tx2">
                    <a:lumMod val="76000"/>
                  </a:schemeClr>
                </a:solidFill>
              </a:rPr>
              <a:t>The key outcomes of the Assess Phase include:</a:t>
            </a:r>
            <a:endParaRPr lang="en-US" sz="1800" b="1">
              <a:solidFill>
                <a:schemeClr val="tx2">
                  <a:lumMod val="76000"/>
                </a:schemeClr>
              </a:solidFill>
              <a:cs typeface="Arial"/>
            </a:endParaRPr>
          </a:p>
          <a:p>
            <a:pPr lvl="1">
              <a:lnSpc>
                <a:spcPct val="150000"/>
              </a:lnSpc>
            </a:pPr>
            <a:r>
              <a:rPr lang="en-US" sz="1800">
                <a:solidFill>
                  <a:schemeClr val="tx1"/>
                </a:solidFill>
              </a:rPr>
              <a:t>Current State Analysis</a:t>
            </a:r>
            <a:endParaRPr lang="en-US" sz="1800">
              <a:solidFill>
                <a:schemeClr val="tx1"/>
              </a:solidFill>
              <a:cs typeface="Arial"/>
            </a:endParaRPr>
          </a:p>
          <a:p>
            <a:pPr lvl="1">
              <a:lnSpc>
                <a:spcPct val="150000"/>
              </a:lnSpc>
            </a:pPr>
            <a:r>
              <a:rPr lang="en-US" sz="1800">
                <a:solidFill>
                  <a:schemeClr val="tx1"/>
                </a:solidFill>
              </a:rPr>
              <a:t>Workload Assessment</a:t>
            </a:r>
            <a:endParaRPr lang="en-US" sz="1800">
              <a:solidFill>
                <a:schemeClr val="tx1"/>
              </a:solidFill>
              <a:cs typeface="Arial"/>
            </a:endParaRPr>
          </a:p>
          <a:p>
            <a:pPr lvl="1">
              <a:lnSpc>
                <a:spcPct val="150000"/>
              </a:lnSpc>
            </a:pPr>
            <a:r>
              <a:rPr lang="en-US" sz="1800">
                <a:solidFill>
                  <a:schemeClr val="tx1"/>
                </a:solidFill>
              </a:rPr>
              <a:t>Risk and Readiness Assessment</a:t>
            </a:r>
            <a:endParaRPr lang="en-US" sz="1800">
              <a:solidFill>
                <a:schemeClr val="tx1"/>
              </a:solidFill>
              <a:cs typeface="Arial"/>
            </a:endParaRPr>
          </a:p>
          <a:p>
            <a:pPr lvl="1">
              <a:lnSpc>
                <a:spcPct val="150000"/>
              </a:lnSpc>
            </a:pPr>
            <a:r>
              <a:rPr lang="en-US" sz="1800">
                <a:solidFill>
                  <a:schemeClr val="tx1"/>
                </a:solidFill>
              </a:rPr>
              <a:t>Cost Estimation</a:t>
            </a:r>
            <a:endParaRPr lang="en-US" sz="1800">
              <a:solidFill>
                <a:schemeClr val="tx1"/>
              </a:solidFill>
              <a:cs typeface="Arial"/>
            </a:endParaRPr>
          </a:p>
        </p:txBody>
      </p:sp>
    </p:spTree>
    <p:extLst>
      <p:ext uri="{BB962C8B-B14F-4D97-AF65-F5344CB8AC3E}">
        <p14:creationId xmlns:p14="http://schemas.microsoft.com/office/powerpoint/2010/main" val="2128885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63F012CF-DFF2-D686-1593-B9D14509A263}"/>
              </a:ext>
            </a:extLst>
          </p:cNvPr>
          <p:cNvSpPr>
            <a:spLocks noGrp="1"/>
          </p:cNvSpPr>
          <p:nvPr>
            <p:ph type="title"/>
          </p:nvPr>
        </p:nvSpPr>
        <p:spPr>
          <a:xfrm>
            <a:off x="757719" y="2212262"/>
            <a:ext cx="5913669" cy="2495550"/>
          </a:xfrm>
        </p:spPr>
        <p:txBody>
          <a:bodyPr anchor="ctr">
            <a:normAutofit/>
          </a:bodyPr>
          <a:lstStyle/>
          <a:p>
            <a:r>
              <a:rPr lang="en-US">
                <a:cs typeface="Arial"/>
              </a:rPr>
              <a:t>Mobilize Phase</a:t>
            </a:r>
          </a:p>
        </p:txBody>
      </p:sp>
    </p:spTree>
    <p:extLst>
      <p:ext uri="{BB962C8B-B14F-4D97-AF65-F5344CB8AC3E}">
        <p14:creationId xmlns:p14="http://schemas.microsoft.com/office/powerpoint/2010/main" val="16184538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4DA62B-382F-2EBD-43FA-1F6BA8CBD3E1}"/>
              </a:ext>
            </a:extLst>
          </p:cNvPr>
          <p:cNvSpPr>
            <a:spLocks noGrp="1"/>
          </p:cNvSpPr>
          <p:nvPr>
            <p:ph type="title"/>
          </p:nvPr>
        </p:nvSpPr>
        <p:spPr/>
        <p:txBody>
          <a:bodyPr/>
          <a:lstStyle/>
          <a:p>
            <a:r>
              <a:rPr lang="en-US" b="1"/>
              <a:t>Landing Zone</a:t>
            </a:r>
            <a:r>
              <a:rPr lang="en-US"/>
              <a:t> – Where to migrate?</a:t>
            </a:r>
          </a:p>
        </p:txBody>
      </p:sp>
      <p:sp>
        <p:nvSpPr>
          <p:cNvPr id="3" name="Content Placeholder 2">
            <a:extLst>
              <a:ext uri="{FF2B5EF4-FFF2-40B4-BE49-F238E27FC236}">
                <a16:creationId xmlns:a16="http://schemas.microsoft.com/office/drawing/2014/main" id="{559BCEE7-8BC1-D10D-D816-C31FCD0FCC03}"/>
              </a:ext>
            </a:extLst>
          </p:cNvPr>
          <p:cNvSpPr>
            <a:spLocks noGrp="1"/>
          </p:cNvSpPr>
          <p:nvPr>
            <p:ph idx="1"/>
          </p:nvPr>
        </p:nvSpPr>
        <p:spPr>
          <a:xfrm>
            <a:off x="683230" y="1218142"/>
            <a:ext cx="11058525" cy="5252433"/>
          </a:xfrm>
        </p:spPr>
        <p:txBody>
          <a:bodyPr vert="horz" lIns="91440" tIns="45720" rIns="91440" bIns="45720" rtlCol="0" anchor="t">
            <a:normAutofit/>
          </a:bodyPr>
          <a:lstStyle/>
          <a:p>
            <a:pPr marL="0" indent="0">
              <a:lnSpc>
                <a:spcPct val="150000"/>
              </a:lnSpc>
              <a:buNone/>
            </a:pPr>
            <a:r>
              <a:rPr lang="en-US" sz="1800"/>
              <a:t>A landing zone is a well-architected, multi-account environment that is scalable and secure. This is a starting point from which organization can quickly launch and deploy workloads and applications.</a:t>
            </a:r>
            <a:endParaRPr lang="en-US" sz="1800">
              <a:cs typeface="Arial"/>
            </a:endParaRPr>
          </a:p>
          <a:p>
            <a:pPr marL="0" indent="0">
              <a:lnSpc>
                <a:spcPct val="150000"/>
              </a:lnSpc>
              <a:buNone/>
            </a:pPr>
            <a:r>
              <a:rPr lang="en-US" sz="1800" b="1">
                <a:solidFill>
                  <a:schemeClr val="tx2">
                    <a:lumMod val="76000"/>
                  </a:schemeClr>
                </a:solidFill>
              </a:rPr>
              <a:t>Landing Zone helps in setting up:</a:t>
            </a:r>
            <a:endParaRPr lang="en-US" sz="1800" b="1">
              <a:solidFill>
                <a:schemeClr val="tx2">
                  <a:lumMod val="76000"/>
                </a:schemeClr>
              </a:solidFill>
              <a:cs typeface="Arial"/>
            </a:endParaRPr>
          </a:p>
          <a:p>
            <a:pPr lvl="1">
              <a:lnSpc>
                <a:spcPct val="150000"/>
              </a:lnSpc>
            </a:pPr>
            <a:r>
              <a:rPr lang="en-US" sz="1800">
                <a:solidFill>
                  <a:schemeClr val="tx1"/>
                </a:solidFill>
              </a:rPr>
              <a:t>Security Assurance</a:t>
            </a:r>
            <a:endParaRPr lang="en-US" sz="1800">
              <a:solidFill>
                <a:schemeClr val="tx1"/>
              </a:solidFill>
              <a:cs typeface="Arial"/>
            </a:endParaRPr>
          </a:p>
          <a:p>
            <a:pPr lvl="1">
              <a:lnSpc>
                <a:spcPct val="150000"/>
              </a:lnSpc>
            </a:pPr>
            <a:r>
              <a:rPr lang="en-US" sz="1800">
                <a:solidFill>
                  <a:schemeClr val="tx1"/>
                </a:solidFill>
              </a:rPr>
              <a:t>Centralized Network Setup</a:t>
            </a:r>
            <a:endParaRPr lang="en-US" sz="1800">
              <a:solidFill>
                <a:schemeClr val="tx1"/>
              </a:solidFill>
              <a:cs typeface="Arial"/>
            </a:endParaRPr>
          </a:p>
          <a:p>
            <a:pPr lvl="1">
              <a:lnSpc>
                <a:spcPct val="150000"/>
              </a:lnSpc>
            </a:pPr>
            <a:r>
              <a:rPr lang="en-US" sz="1800">
                <a:solidFill>
                  <a:schemeClr val="tx1"/>
                </a:solidFill>
              </a:rPr>
              <a:t>Multi-Account Setup</a:t>
            </a:r>
            <a:endParaRPr lang="en-US" sz="1800">
              <a:solidFill>
                <a:schemeClr val="tx1"/>
              </a:solidFill>
              <a:cs typeface="Arial"/>
            </a:endParaRPr>
          </a:p>
          <a:p>
            <a:pPr lvl="1">
              <a:lnSpc>
                <a:spcPct val="150000"/>
              </a:lnSpc>
              <a:spcAft>
                <a:spcPct val="0"/>
              </a:spcAft>
              <a:buClr>
                <a:srgbClr val="616062"/>
              </a:buClr>
            </a:pPr>
            <a:r>
              <a:rPr lang="en-US" sz="1800">
                <a:solidFill>
                  <a:schemeClr val="tx1"/>
                </a:solidFill>
                <a:cs typeface="Arial"/>
              </a:rPr>
              <a:t>Governance and Compliance </a:t>
            </a:r>
          </a:p>
          <a:p>
            <a:pPr lvl="1">
              <a:lnSpc>
                <a:spcPct val="150000"/>
              </a:lnSpc>
              <a:spcAft>
                <a:spcPct val="0"/>
              </a:spcAft>
              <a:buClr>
                <a:srgbClr val="616062"/>
              </a:buClr>
            </a:pPr>
            <a:r>
              <a:rPr lang="en-US" sz="1800">
                <a:solidFill>
                  <a:schemeClr val="tx1"/>
                </a:solidFill>
                <a:cs typeface="Arial"/>
              </a:rPr>
              <a:t>Centralized identity and access management</a:t>
            </a:r>
          </a:p>
          <a:p>
            <a:pPr lvl="1">
              <a:lnSpc>
                <a:spcPct val="150000"/>
              </a:lnSpc>
              <a:spcAft>
                <a:spcPct val="0"/>
              </a:spcAft>
              <a:buClr>
                <a:srgbClr val="616062"/>
              </a:buClr>
            </a:pPr>
            <a:r>
              <a:rPr lang="en-US" sz="1800">
                <a:solidFill>
                  <a:schemeClr val="tx1"/>
                </a:solidFill>
                <a:cs typeface="Arial"/>
              </a:rPr>
              <a:t>Centralized Logging </a:t>
            </a:r>
          </a:p>
          <a:p>
            <a:pPr>
              <a:lnSpc>
                <a:spcPct val="150000"/>
              </a:lnSpc>
              <a:spcAft>
                <a:spcPct val="0"/>
              </a:spcAft>
            </a:pPr>
            <a:endParaRPr lang="en-US" sz="1800">
              <a:solidFill>
                <a:srgbClr val="000000"/>
              </a:solidFill>
              <a:cs typeface="Arial"/>
            </a:endParaRPr>
          </a:p>
          <a:p>
            <a:pPr>
              <a:lnSpc>
                <a:spcPct val="150000"/>
              </a:lnSpc>
              <a:spcAft>
                <a:spcPct val="0"/>
              </a:spcAft>
            </a:pPr>
            <a:endParaRPr lang="en-US" sz="1800">
              <a:solidFill>
                <a:srgbClr val="000000"/>
              </a:solidFill>
              <a:cs typeface="Arial"/>
            </a:endParaRPr>
          </a:p>
          <a:p>
            <a:pPr lvl="1">
              <a:lnSpc>
                <a:spcPct val="150000"/>
              </a:lnSpc>
              <a:buClr>
                <a:srgbClr val="616062"/>
              </a:buClr>
            </a:pPr>
            <a:endParaRPr lang="en-US" sz="1800">
              <a:solidFill>
                <a:srgbClr val="616062"/>
              </a:solidFill>
              <a:cs typeface="Arial"/>
            </a:endParaRPr>
          </a:p>
          <a:p>
            <a:pPr>
              <a:lnSpc>
                <a:spcPct val="150000"/>
              </a:lnSpc>
            </a:pPr>
            <a:endParaRPr lang="en-US" sz="1800">
              <a:cs typeface="Arial"/>
            </a:endParaRPr>
          </a:p>
          <a:p>
            <a:pPr>
              <a:lnSpc>
                <a:spcPct val="150000"/>
              </a:lnSpc>
            </a:pPr>
            <a:endParaRPr lang="en-US" sz="1800">
              <a:cs typeface="Arial"/>
            </a:endParaRPr>
          </a:p>
        </p:txBody>
      </p:sp>
    </p:spTree>
    <p:extLst>
      <p:ext uri="{BB962C8B-B14F-4D97-AF65-F5344CB8AC3E}">
        <p14:creationId xmlns:p14="http://schemas.microsoft.com/office/powerpoint/2010/main" val="36214101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565EA8-A350-F41B-D101-9BFB8208F3B7}"/>
              </a:ext>
            </a:extLst>
          </p:cNvPr>
          <p:cNvSpPr>
            <a:spLocks noGrp="1"/>
          </p:cNvSpPr>
          <p:nvPr>
            <p:ph type="title"/>
          </p:nvPr>
        </p:nvSpPr>
        <p:spPr/>
        <p:txBody>
          <a:bodyPr/>
          <a:lstStyle/>
          <a:p>
            <a:r>
              <a:rPr lang="en-US"/>
              <a:t>LZ Architecture - AWS</a:t>
            </a:r>
            <a:endParaRPr lang="en-US">
              <a:cs typeface="Arial"/>
            </a:endParaRPr>
          </a:p>
        </p:txBody>
      </p:sp>
      <p:pic>
        <p:nvPicPr>
          <p:cNvPr id="5" name="Content Placeholder 4" descr="A diagram of a company&#10;&#10;Description automatically generated">
            <a:extLst>
              <a:ext uri="{FF2B5EF4-FFF2-40B4-BE49-F238E27FC236}">
                <a16:creationId xmlns:a16="http://schemas.microsoft.com/office/drawing/2014/main" id="{E6A923EB-3F71-A338-C2FD-3D48C5B9E4CC}"/>
              </a:ext>
            </a:extLst>
          </p:cNvPr>
          <p:cNvPicPr>
            <a:picLocks noGrp="1" noChangeAspect="1"/>
          </p:cNvPicPr>
          <p:nvPr>
            <p:ph idx="1"/>
          </p:nvPr>
        </p:nvPicPr>
        <p:blipFill rotWithShape="1">
          <a:blip r:embed="rId2"/>
          <a:srcRect t="10091"/>
          <a:stretch/>
        </p:blipFill>
        <p:spPr>
          <a:xfrm>
            <a:off x="1244158" y="1214438"/>
            <a:ext cx="9703683" cy="4536732"/>
          </a:xfrm>
        </p:spPr>
      </p:pic>
    </p:spTree>
    <p:extLst>
      <p:ext uri="{BB962C8B-B14F-4D97-AF65-F5344CB8AC3E}">
        <p14:creationId xmlns:p14="http://schemas.microsoft.com/office/powerpoint/2010/main" val="1936923882"/>
      </p:ext>
    </p:extLst>
  </p:cSld>
  <p:clrMapOvr>
    <a:masterClrMapping/>
  </p:clrMapOvr>
</p:sld>
</file>

<file path=ppt/theme/theme1.xml><?xml version="1.0" encoding="utf-8"?>
<a:theme xmlns:a="http://schemas.openxmlformats.org/drawingml/2006/main" name="Office Theme">
  <a:themeElements>
    <a:clrScheme name="Presidio 2021">
      <a:dk1>
        <a:srgbClr val="000000"/>
      </a:dk1>
      <a:lt1>
        <a:srgbClr val="FFFFFF"/>
      </a:lt1>
      <a:dk2>
        <a:srgbClr val="007EB8"/>
      </a:dk2>
      <a:lt2>
        <a:srgbClr val="EEECE1"/>
      </a:lt2>
      <a:accent1>
        <a:srgbClr val="0080BA"/>
      </a:accent1>
      <a:accent2>
        <a:srgbClr val="FF9901"/>
      </a:accent2>
      <a:accent3>
        <a:srgbClr val="989998"/>
      </a:accent3>
      <a:accent4>
        <a:srgbClr val="71D24B"/>
      </a:accent4>
      <a:accent5>
        <a:srgbClr val="616062"/>
      </a:accent5>
      <a:accent6>
        <a:srgbClr val="00447A"/>
      </a:accent6>
      <a:hlink>
        <a:srgbClr val="05ABEF"/>
      </a:hlink>
      <a:folHlink>
        <a:srgbClr val="00447A"/>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bg1">
              <a:lumMod val="75000"/>
            </a:schemeClr>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gn="l">
          <a:defRPr dirty="0" err="1" smtClean="0">
            <a:solidFill>
              <a:schemeClr val="accent5"/>
            </a:solidFill>
          </a:defRPr>
        </a:defPPr>
      </a:lstStyle>
    </a:txDef>
  </a:objectDefaults>
  <a:extraClrSchemeLst/>
  <a:extLst>
    <a:ext uri="{05A4C25C-085E-4340-85A3-A5531E510DB2}">
      <thm15:themeFamily xmlns:thm15="http://schemas.microsoft.com/office/thememl/2012/main" name="Hyten Retry-Reduced-Minimal" id="{25E0D0A7-5E48-224E-A7B5-A48E090F3EBE}" vid="{F8E35472-DDE8-2A45-A0F9-F60C9FAD839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2DD260FFC049284884EF4143EFA2307A" ma:contentTypeVersion="14" ma:contentTypeDescription="Create a new document." ma:contentTypeScope="" ma:versionID="45932b0c8ed413ebd0fc36384a9f2ef1">
  <xsd:schema xmlns:xsd="http://www.w3.org/2001/XMLSchema" xmlns:xs="http://www.w3.org/2001/XMLSchema" xmlns:p="http://schemas.microsoft.com/office/2006/metadata/properties" xmlns:ns2="ea47df28-ed75-4018-ade2-8684f75ff371" xmlns:ns3="2d1e3dd1-3140-41ce-b832-b4b51e954e37" targetNamespace="http://schemas.microsoft.com/office/2006/metadata/properties" ma:root="true" ma:fieldsID="b5cd5cb1a2a024e8b2e9f6348e552568" ns2:_="" ns3:_="">
    <xsd:import namespace="ea47df28-ed75-4018-ade2-8684f75ff371"/>
    <xsd:import namespace="2d1e3dd1-3140-41ce-b832-b4b51e954e37"/>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3:SharedWithUsers" minOccurs="0"/>
                <xsd:element ref="ns3:SharedWithDetails" minOccurs="0"/>
                <xsd:element ref="ns2:lcf76f155ced4ddcb4097134ff3c332f" minOccurs="0"/>
                <xsd:element ref="ns3:TaxCatchAll" minOccurs="0"/>
                <xsd:element ref="ns2:MediaServiceObjectDetectorVersions" minOccurs="0"/>
                <xsd:element ref="ns2:MediaServiceOCR" minOccurs="0"/>
                <xsd:element ref="ns2:MediaServiceGenerationTime" minOccurs="0"/>
                <xsd:element ref="ns2:MediaServiceEventHashCode"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a47df28-ed75-4018-ade2-8684f75ff37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LengthInSeconds" ma:index="11" nillable="true" ma:displayName="MediaLengthInSeconds" ma:hidden="true" ma:internalName="MediaLengthInSeconds" ma:readOnly="true">
      <xsd:simpleType>
        <xsd:restriction base="dms:Unknown"/>
      </xsd:simpleType>
    </xsd:element>
    <xsd:element name="lcf76f155ced4ddcb4097134ff3c332f" ma:index="15" nillable="true" ma:taxonomy="true" ma:internalName="lcf76f155ced4ddcb4097134ff3c332f" ma:taxonomyFieldName="MediaServiceImageTags" ma:displayName="Image Tags" ma:readOnly="false" ma:fieldId="{5cf76f15-5ced-4ddc-b409-7134ff3c332f}" ma:taxonomyMulti="true" ma:sspId="cefb7213-5598-45af-a1e8-bb0227de729e"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17" nillable="true" ma:displayName="MediaServiceObjectDetectorVersions" ma:hidden="true" ma:indexed="true" ma:internalName="MediaServiceObjectDetectorVersions"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element name="MediaServiceSearchProperties" ma:index="21"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d1e3dd1-3140-41ce-b832-b4b51e954e37"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TaxCatchAll" ma:index="16" nillable="true" ma:displayName="Taxonomy Catch All Column" ma:hidden="true" ma:list="{72fa4b2a-f553-4212-b070-7c0218277a50}" ma:internalName="TaxCatchAll" ma:showField="CatchAllData" ma:web="2d1e3dd1-3140-41ce-b832-b4b51e954e37">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haredWithUsers xmlns="2d1e3dd1-3140-41ce-b832-b4b51e954e37">
      <UserInfo>
        <DisplayName>Parthasarathy, Rangarajan</DisplayName>
        <AccountId>51</AccountId>
        <AccountType/>
      </UserInfo>
      <UserInfo>
        <DisplayName>PP, ANooja</DisplayName>
        <AccountId>53</AccountId>
        <AccountType/>
      </UserInfo>
    </SharedWithUsers>
    <TaxCatchAll xmlns="2d1e3dd1-3140-41ce-b832-b4b51e954e37" xsi:nil="true"/>
    <lcf76f155ced4ddcb4097134ff3c332f xmlns="ea47df28-ed75-4018-ade2-8684f75ff371">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082E0A99-3BE2-42DF-88F5-9997CF179EAD}">
  <ds:schemaRefs>
    <ds:schemaRef ds:uri="http://schemas.microsoft.com/sharepoint/v3/contenttype/forms"/>
  </ds:schemaRefs>
</ds:datastoreItem>
</file>

<file path=customXml/itemProps2.xml><?xml version="1.0" encoding="utf-8"?>
<ds:datastoreItem xmlns:ds="http://schemas.openxmlformats.org/officeDocument/2006/customXml" ds:itemID="{58DE68FC-A055-4FAC-BB9D-D45FDF5E0659}">
  <ds:schemaRefs>
    <ds:schemaRef ds:uri="2d1e3dd1-3140-41ce-b832-b4b51e954e37"/>
    <ds:schemaRef ds:uri="ea47df28-ed75-4018-ade2-8684f75ff371"/>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65C8359D-0F79-4448-9443-8BD91D440443}">
  <ds:schemaRefs>
    <ds:schemaRef ds:uri="29efd1f7-c20c-4d57-99cd-30b3c2f4da1a"/>
    <ds:schemaRef ds:uri="2d1e3dd1-3140-41ce-b832-b4b51e954e37"/>
    <ds:schemaRef ds:uri="c2ffa866-a574-40f9-8270-0cc93a00388f"/>
    <ds:schemaRef ds:uri="ea47df28-ed75-4018-ade2-8684f75ff371"/>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54</Slides>
  <Notes>2</Notes>
  <HiddenSlides>0</HiddenSlides>
  <ScaleCrop>false</ScaleCrop>
  <HeadingPairs>
    <vt:vector size="4" baseType="variant">
      <vt:variant>
        <vt:lpstr>Theme</vt:lpstr>
      </vt:variant>
      <vt:variant>
        <vt:i4>1</vt:i4>
      </vt:variant>
      <vt:variant>
        <vt:lpstr>Slide Titles</vt:lpstr>
      </vt:variant>
      <vt:variant>
        <vt:i4>54</vt:i4>
      </vt:variant>
    </vt:vector>
  </HeadingPairs>
  <TitlesOfParts>
    <vt:vector size="55" baseType="lpstr">
      <vt:lpstr>Office Theme</vt:lpstr>
      <vt:lpstr>Migration Training  </vt:lpstr>
      <vt:lpstr>Agenda</vt:lpstr>
      <vt:lpstr>Migration Assessment &amp; Discovery</vt:lpstr>
      <vt:lpstr>Assess Phase in Migration</vt:lpstr>
      <vt:lpstr>Discovery</vt:lpstr>
      <vt:lpstr>Outcome of Assessment Phase</vt:lpstr>
      <vt:lpstr>Mobilize Phase</vt:lpstr>
      <vt:lpstr>Landing Zone – Where to migrate?</vt:lpstr>
      <vt:lpstr>LZ Architecture - AWS</vt:lpstr>
      <vt:lpstr>LZ Architecture - Azure</vt:lpstr>
      <vt:lpstr>LZ Architecture - GCP</vt:lpstr>
      <vt:lpstr>LZ Reference Links </vt:lpstr>
      <vt:lpstr>Wave Planning (Mobilize)</vt:lpstr>
      <vt:lpstr>Wave Planning – What to migrate?</vt:lpstr>
      <vt:lpstr>Grouping of Applications in Waves</vt:lpstr>
      <vt:lpstr>Wave Plan - Sample</vt:lpstr>
      <vt:lpstr>Server Migration Cloud native Tools</vt:lpstr>
      <vt:lpstr>Infrastructure Migration</vt:lpstr>
      <vt:lpstr>Reason For Server Migration</vt:lpstr>
      <vt:lpstr>How to Migrate Servers?</vt:lpstr>
      <vt:lpstr>How to Migrate Servers?</vt:lpstr>
      <vt:lpstr>How to Migrate Servers?</vt:lpstr>
      <vt:lpstr>AWS MGN</vt:lpstr>
      <vt:lpstr>Azure Migrate</vt:lpstr>
      <vt:lpstr>GCP Migrate</vt:lpstr>
      <vt:lpstr>Cut Over</vt:lpstr>
      <vt:lpstr>Cut Over</vt:lpstr>
      <vt:lpstr>Pipeline Migration</vt:lpstr>
      <vt:lpstr>What is a Pipeline ?</vt:lpstr>
      <vt:lpstr>Pipeline Migration</vt:lpstr>
      <vt:lpstr>Pipeline Migration – Example Templates</vt:lpstr>
      <vt:lpstr>Need for Pipeline Migration</vt:lpstr>
      <vt:lpstr>Types of Pipeline Migration</vt:lpstr>
      <vt:lpstr>Between Platforms - Pipeline Migration</vt:lpstr>
      <vt:lpstr>Platform Upgrade - Pipeline Migration</vt:lpstr>
      <vt:lpstr>Unifying Template - Pipeline Migration</vt:lpstr>
      <vt:lpstr>Disaster Recovery</vt:lpstr>
      <vt:lpstr>Disaster Recovery </vt:lpstr>
      <vt:lpstr>Why DR should be Implemented?</vt:lpstr>
      <vt:lpstr>Types of DR </vt:lpstr>
      <vt:lpstr>Key metrics of DR plan</vt:lpstr>
      <vt:lpstr>Failover and Failback</vt:lpstr>
      <vt:lpstr>Disaster Recovery Architecture (cloud native) </vt:lpstr>
      <vt:lpstr>DR Architecture - AWS</vt:lpstr>
      <vt:lpstr>DR Architecture - Azure</vt:lpstr>
      <vt:lpstr>DR Architecture - GCP</vt:lpstr>
      <vt:lpstr>Cloud Based DR Services  </vt:lpstr>
      <vt:lpstr>AWS Elastic Disaster Recovery Service(DRS)</vt:lpstr>
      <vt:lpstr>Azure Site recovery and backup</vt:lpstr>
      <vt:lpstr>GCP - Backup and DR Service</vt:lpstr>
      <vt:lpstr>Q &amp; A   </vt:lpstr>
      <vt:lpstr>Task</vt:lpstr>
      <vt:lpstr>Tasks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Annual Review Cycle</dc:title>
  <dc:creator>M, VIGNESHWAR</dc:creator>
  <cp:revision>41</cp:revision>
  <dcterms:created xsi:type="dcterms:W3CDTF">2023-07-06T05:28:46Z</dcterms:created>
  <dcterms:modified xsi:type="dcterms:W3CDTF">2024-09-03T07:47:14Z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0x0101002DD260FFC049284884EF4143EFA2307A</vt:lpwstr>
  </property>
  <property fmtid="{D5CDD505-2E9C-101B-9397-08002B2CF9AE}" pid="3" name="MediaServiceImageTags">
    <vt:lpwstr/>
  </property>
</Properties>
</file>